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7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03.10.2017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03.10.2017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kk-KZ" b="1" dirty="0"/>
              <a:t>5 дәріс.</a:t>
            </a:r>
            <a:r>
              <a:rPr lang="kk-KZ" dirty="0"/>
              <a:t> </a:t>
            </a:r>
            <a:r>
              <a:rPr lang="kk-KZ" sz="3600" b="1" dirty="0">
                <a:latin typeface="Times New Roman" pitchFamily="18" charset="0"/>
                <a:cs typeface="Times New Roman" pitchFamily="18" charset="0"/>
              </a:rPr>
              <a:t>Біртұтас педагогикалық үдеріс теориясы мен практикасы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</a:t>
            </a: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педагогика ж</a:t>
            </a:r>
            <a:r>
              <a:rPr lang="kk-KZ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әне білім беру          менеджменті кафедрасы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</a:t>
            </a:r>
            <a:r>
              <a:rPr lang="ru-RU" sz="1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Махамбетова</a:t>
            </a: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Ж.Т.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68746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Әлеуметтік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нормативті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мәдениет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адамдардың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қоғамдық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өмірлерін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ұйымдастыру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мен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экономикалық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құқықтық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саяси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этикалық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т.б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әдетте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мұра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болмайтын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жүріс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тұрыстарының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әртүрлі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формаларында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материаланады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Мәдениеттің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әрбір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қабаты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адамзат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белгілі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іс-әрекетте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орындаған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».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Жалпы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адамзат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мәдениетінің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әрбір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қабатының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ерекшелігі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алдымен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тұлғаның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жан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жақты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дамуы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дәл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адамзат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мәдениетінің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барлық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байлығын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меңгеруді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талап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етуін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көрсетеді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Екіншіден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мәдениет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қабатының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әрбіреуі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адамды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дайындаудың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жолын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көрсетеді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62482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Үшіншіден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әрбір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мәдени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мұраның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мазмұнының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ерекшеліктері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тұлғаның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жан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жақты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дамуы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қолдануға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болатын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яғни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индивидке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мәдениет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мазмұнын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меңгеруге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көмектесетін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іс-әрекет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түрлерін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кұралдарды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анықтау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қажеттігіне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бағыттайды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Тұлғаның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қальштасуы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адам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тегінің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(тек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адамға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тән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құралдарын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іс-әрекеттерін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меңгермейінше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мүмкін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Әлеуметтік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тәжірибенің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заттың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өзінің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дара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элементін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адамзат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іс-әрекетіне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ауысуы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яғни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адам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өндірісте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қалыптасқан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іс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әрекетті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айқындау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затсыздандыру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Ұстаз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тәжірибе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қандай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іс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әрекет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тәсілдері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арқылы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жасалынғанын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анықтайды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825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Ал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индивидтің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іс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әрекет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тәсілдерін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меңгеру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сол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индивид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тұлғасының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өзгеруіне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әкеледі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заттандыру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Іс-әрекет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педагогикалық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міндеттері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шешу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көзқарасы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жағынан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ықпал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ету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құралы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Туған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кезінен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бастап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даму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үстіндегі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индивидтің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өміріне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мынадай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іс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әрекеттердің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түрлері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жүйелі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кіреді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қарым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қатынас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ойын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еңбек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тұрмыстық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ақыл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-ой,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өндірістік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өнер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табиғатты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қорғау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Сонымен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педагогикалық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үдірістегі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оқушылардың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іс-әрекеттерін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қарастыра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отырып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педагогикалық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мақсатты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ұйымдастырған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іс-әрекет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олардың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творчестволық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белсенділігін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қалыптастыру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жағдайы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болатындығына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көзіміз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жетті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43952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Әдеттегі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іс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әрекеттер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түрлері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қарым-қатынас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ойын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еңбек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ортаның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белгілі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жақтарына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бағытталған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Сондықтан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педагогикалық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ықпал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ету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калыптасу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барысыңдағы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тұлғаның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ортамен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 тек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әлеуметтік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сонымен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қатар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табиғаттық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материалдық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рухани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алдын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— ала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қойылған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мақсатқа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өзара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әрекетін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реттеу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Тұлға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іс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әрекет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барысында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қалыптасады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іс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әрекет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қандай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болса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тұлға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сондай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екені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белгілі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Әртүрлі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жас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ерекшелік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кезеңдерінде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бірғана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іс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әрекет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түрлері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маңызды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қалмайды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іс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әрекеттің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ө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барлық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адамның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саналы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өмір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кезендерінде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маңызды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81676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Жоғары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айтылғандардан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мынадай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қорытынды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жасауға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3400" dirty="0">
                <a:latin typeface="Times New Roman" pitchFamily="18" charset="0"/>
                <a:cs typeface="Times New Roman" pitchFamily="18" charset="0"/>
              </a:rPr>
            </a:b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қаңдайда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болмасын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біршама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аяқталған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салыстырмалы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мектеп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400" dirty="0">
                <a:latin typeface="Times New Roman" pitchFamily="18" charset="0"/>
                <a:cs typeface="Times New Roman" pitchFamily="18" charset="0"/>
              </a:rPr>
            </a:b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жұмысының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формасы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болатын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уақыт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жағынан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шектелген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400" dirty="0">
                <a:latin typeface="Times New Roman" pitchFamily="18" charset="0"/>
                <a:cs typeface="Times New Roman" pitchFamily="18" charset="0"/>
              </a:rPr>
            </a:b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педагогикалық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үдерісте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сабақ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, экскурсия,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мектеп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кештері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т.б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.)</a:t>
            </a:r>
            <a:br>
              <a:rPr lang="ru-RU" sz="3400" dirty="0">
                <a:latin typeface="Times New Roman" pitchFamily="18" charset="0"/>
                <a:cs typeface="Times New Roman" pitchFamily="18" charset="0"/>
              </a:rPr>
            </a:b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жұмыс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міндеттерінен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туатын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педагогикалық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ықпал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етудің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әртүрлі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400" dirty="0">
                <a:latin typeface="Times New Roman" pitchFamily="18" charset="0"/>
                <a:cs typeface="Times New Roman" pitchFamily="18" charset="0"/>
              </a:rPr>
            </a:b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құралдарының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қарым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қатынас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еңбек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ойын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тәсілдері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т.б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400" dirty="0">
                <a:latin typeface="Times New Roman" pitchFamily="18" charset="0"/>
                <a:cs typeface="Times New Roman" pitchFamily="18" charset="0"/>
              </a:rPr>
            </a:b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объективтік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алғы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шарттарын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көруге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3400" dirty="0">
                <a:latin typeface="Times New Roman" pitchFamily="18" charset="0"/>
                <a:cs typeface="Times New Roman" pitchFamily="18" charset="0"/>
              </a:rPr>
            </a:b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кешенді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түрде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педагогикалық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ықпал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ету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құралын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қолдану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400" dirty="0">
                <a:latin typeface="Times New Roman" pitchFamily="18" charset="0"/>
                <a:cs typeface="Times New Roman" pitchFamily="18" charset="0"/>
              </a:rPr>
            </a:b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мақсатымен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міңдеттерді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мұқият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үйлестіруді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жұмыстың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400" dirty="0">
                <a:latin typeface="Times New Roman" pitchFamily="18" charset="0"/>
                <a:cs typeface="Times New Roman" pitchFamily="18" charset="0"/>
              </a:rPr>
            </a:b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барлық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ауыртпалығының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ортасын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негіздеуді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демек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жетекші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,</a:t>
            </a:r>
            <a:br>
              <a:rPr lang="ru-RU" sz="3400" dirty="0">
                <a:latin typeface="Times New Roman" pitchFamily="18" charset="0"/>
                <a:cs typeface="Times New Roman" pitchFamily="18" charset="0"/>
              </a:rPr>
            </a:b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өзекті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іс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әрекетті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анықтауды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талап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етеді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63815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ru-RU" dirty="0" err="1"/>
              <a:t>Бірақ</a:t>
            </a:r>
            <a:r>
              <a:rPr lang="ru-RU" dirty="0"/>
              <a:t> </a:t>
            </a:r>
            <a:r>
              <a:rPr lang="ru-RU" dirty="0" err="1"/>
              <a:t>мұғалім</a:t>
            </a:r>
            <a:r>
              <a:rPr lang="ru-RU" dirty="0"/>
              <a:t> </a:t>
            </a:r>
            <a:r>
              <a:rPr lang="ru-RU" dirty="0" err="1"/>
              <a:t>барлық</a:t>
            </a:r>
            <a:r>
              <a:rPr lang="ru-RU" dirty="0"/>
              <a:t> </a:t>
            </a:r>
            <a:r>
              <a:rPr lang="ru-RU" dirty="0" err="1"/>
              <a:t>оқушыларды</a:t>
            </a:r>
            <a:r>
              <a:rPr lang="ru-RU" dirty="0"/>
              <a:t> </a:t>
            </a:r>
            <a:r>
              <a:rPr lang="ru-RU" dirty="0" err="1"/>
              <a:t>іс-әрекеттерге</a:t>
            </a:r>
            <a:r>
              <a:rPr lang="ru-RU" dirty="0"/>
              <a:t> </a:t>
            </a:r>
            <a:r>
              <a:rPr lang="ru-RU" dirty="0" err="1"/>
              <a:t>қосудың</a:t>
            </a:r>
            <a:r>
              <a:rPr lang="ru-RU" dirty="0"/>
              <a:t> </a:t>
            </a:r>
            <a:r>
              <a:rPr lang="ru-RU" dirty="0" err="1"/>
              <a:t>барлық</a:t>
            </a:r>
            <a:r>
              <a:rPr lang="ru-RU" dirty="0"/>
              <a:t> </a:t>
            </a:r>
            <a:r>
              <a:rPr lang="ru-RU" dirty="0" err="1"/>
              <a:t>мүмкіншіліктерін</a:t>
            </a:r>
            <a:r>
              <a:rPr lang="ru-RU" dirty="0"/>
              <a:t> </a:t>
            </a:r>
            <a:r>
              <a:rPr lang="ru-RU" dirty="0" err="1"/>
              <a:t>қолдануға</a:t>
            </a:r>
            <a:r>
              <a:rPr lang="ru-RU" dirty="0"/>
              <a:t> </a:t>
            </a:r>
            <a:r>
              <a:rPr lang="ru-RU" dirty="0" err="1"/>
              <a:t>қызықпауы</a:t>
            </a:r>
            <a:r>
              <a:rPr lang="ru-RU" dirty="0"/>
              <a:t> </a:t>
            </a:r>
            <a:r>
              <a:rPr lang="ru-RU" dirty="0" err="1"/>
              <a:t>мүмкін</a:t>
            </a:r>
            <a:r>
              <a:rPr lang="ru-RU" dirty="0"/>
              <a:t> </a:t>
            </a:r>
            <a:r>
              <a:rPr lang="ru-RU" dirty="0" err="1"/>
              <a:t>емес</a:t>
            </a:r>
            <a:r>
              <a:rPr lang="ru-RU" dirty="0"/>
              <a:t> </a:t>
            </a:r>
            <a:r>
              <a:rPr lang="ru-RU" dirty="0" err="1"/>
              <a:t>сонымен</a:t>
            </a:r>
            <a:r>
              <a:rPr lang="ru-RU" dirty="0"/>
              <a:t> </a:t>
            </a:r>
            <a:r>
              <a:rPr lang="ru-RU" dirty="0" err="1"/>
              <a:t>бірге</a:t>
            </a:r>
            <a:r>
              <a:rPr lang="ru-RU" dirty="0"/>
              <a:t> </a:t>
            </a:r>
            <a:r>
              <a:rPr lang="ru-RU" dirty="0" err="1"/>
              <a:t>ол</a:t>
            </a:r>
            <a:r>
              <a:rPr lang="ru-RU" dirty="0"/>
              <a:t> </a:t>
            </a:r>
            <a:r>
              <a:rPr lang="ru-RU" dirty="0" err="1"/>
              <a:t>оқушылардың</a:t>
            </a:r>
            <a:r>
              <a:rPr lang="ru-RU" dirty="0"/>
              <a:t> </a:t>
            </a:r>
            <a:r>
              <a:rPr lang="ru-RU" dirty="0" err="1"/>
              <a:t>нақтылы</a:t>
            </a:r>
            <a:r>
              <a:rPr lang="ru-RU" dirty="0"/>
              <a:t> </a:t>
            </a:r>
            <a:r>
              <a:rPr lang="ru-RU" dirty="0" err="1"/>
              <a:t>өзара</a:t>
            </a:r>
            <a:r>
              <a:rPr lang="ru-RU" dirty="0"/>
              <a:t> </a:t>
            </a:r>
            <a:r>
              <a:rPr lang="ru-RU" dirty="0" err="1"/>
              <a:t>әрекеттерін</a:t>
            </a:r>
            <a:r>
              <a:rPr lang="ru-RU" dirty="0"/>
              <a:t> </a:t>
            </a:r>
            <a:r>
              <a:rPr lang="ru-RU" dirty="0" err="1"/>
              <a:t>қамтамасыз</a:t>
            </a:r>
            <a:r>
              <a:rPr lang="ru-RU" dirty="0"/>
              <a:t> </a:t>
            </a:r>
            <a:r>
              <a:rPr lang="ru-RU" dirty="0" err="1"/>
              <a:t>етуі</a:t>
            </a:r>
            <a:r>
              <a:rPr lang="ru-RU" dirty="0"/>
              <a:t> </a:t>
            </a:r>
            <a:r>
              <a:rPr lang="ru-RU" dirty="0" err="1"/>
              <a:t>керек</a:t>
            </a:r>
            <a:r>
              <a:rPr lang="ru-RU" dirty="0"/>
              <a:t>. </a:t>
            </a:r>
            <a:r>
              <a:rPr lang="ru-RU" dirty="0" err="1"/>
              <a:t>Демек</a:t>
            </a:r>
            <a:r>
              <a:rPr lang="ru-RU" dirty="0"/>
              <a:t>, </a:t>
            </a:r>
            <a:r>
              <a:rPr lang="ru-RU" dirty="0" err="1"/>
              <a:t>барлық</a:t>
            </a:r>
            <a:r>
              <a:rPr lang="ru-RU" dirty="0"/>
              <a:t> </a:t>
            </a:r>
            <a:r>
              <a:rPr lang="ru-RU" dirty="0" err="1"/>
              <a:t>бұрын</a:t>
            </a:r>
            <a:r>
              <a:rPr lang="ru-RU" dirty="0"/>
              <a:t> </a:t>
            </a:r>
            <a:r>
              <a:rPr lang="ru-RU" dirty="0" err="1"/>
              <a:t>педагогикалық</a:t>
            </a:r>
            <a:r>
              <a:rPr lang="ru-RU" dirty="0"/>
              <a:t> </a:t>
            </a:r>
            <a:r>
              <a:rPr lang="ru-RU" dirty="0" err="1"/>
              <a:t>ықпал</a:t>
            </a:r>
            <a:r>
              <a:rPr lang="ru-RU" dirty="0"/>
              <a:t> </a:t>
            </a:r>
            <a:r>
              <a:rPr lang="ru-RU" dirty="0" err="1"/>
              <a:t>ету</a:t>
            </a:r>
            <a:r>
              <a:rPr lang="ru-RU" dirty="0"/>
              <a:t> </a:t>
            </a:r>
            <a:r>
              <a:rPr lang="ru-RU" dirty="0" err="1"/>
              <a:t>құралдары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dirty="0" err="1"/>
              <a:t>айтылғандар</a:t>
            </a:r>
            <a:r>
              <a:rPr lang="ru-RU" dirty="0"/>
              <a:t> </a:t>
            </a:r>
            <a:r>
              <a:rPr lang="ru-RU" dirty="0" err="1"/>
              <a:t>педагогикалық</a:t>
            </a:r>
            <a:r>
              <a:rPr lang="ru-RU" dirty="0"/>
              <a:t> </a:t>
            </a:r>
            <a:r>
              <a:rPr lang="ru-RU" dirty="0" err="1"/>
              <a:t>процестегі</a:t>
            </a:r>
            <a:r>
              <a:rPr lang="ru-RU" dirty="0"/>
              <a:t> </a:t>
            </a:r>
            <a:r>
              <a:rPr lang="ru-RU" dirty="0" err="1"/>
              <a:t>нақтылы</a:t>
            </a:r>
            <a:r>
              <a:rPr lang="ru-RU" dirty="0"/>
              <a:t> </a:t>
            </a:r>
            <a:r>
              <a:rPr lang="ru-RU" dirty="0" err="1" smtClean="0"/>
              <a:t>жұмыстың</a:t>
            </a:r>
            <a:r>
              <a:rPr lang="ru-RU" dirty="0" smtClean="0"/>
              <a:t> </a:t>
            </a:r>
            <a:r>
              <a:rPr lang="ru-RU" dirty="0" err="1"/>
              <a:t>формасы</a:t>
            </a:r>
            <a:r>
              <a:rPr lang="ru-RU" dirty="0"/>
              <a:t>, </a:t>
            </a:r>
            <a:r>
              <a:rPr lang="ru-RU" dirty="0" err="1"/>
              <a:t>оған</a:t>
            </a:r>
            <a:r>
              <a:rPr lang="ru-RU" dirty="0"/>
              <a:t> </a:t>
            </a:r>
            <a:r>
              <a:rPr lang="ru-RU" dirty="0" err="1"/>
              <a:t>қатысушылардың</a:t>
            </a:r>
            <a:r>
              <a:rPr lang="ru-RU" dirty="0"/>
              <a:t> </a:t>
            </a:r>
            <a:r>
              <a:rPr lang="ru-RU" dirty="0" err="1"/>
              <a:t>өзара</a:t>
            </a:r>
            <a:r>
              <a:rPr lang="ru-RU" dirty="0"/>
              <a:t> </a:t>
            </a:r>
            <a:r>
              <a:rPr lang="ru-RU" dirty="0" err="1"/>
              <a:t>әрекеттерін</a:t>
            </a:r>
            <a:r>
              <a:rPr lang="ru-RU" dirty="0"/>
              <a:t> </a:t>
            </a:r>
            <a:r>
              <a:rPr lang="ru-RU" dirty="0" err="1"/>
              <a:t>ұйымдастырудың</a:t>
            </a:r>
            <a:r>
              <a:rPr lang="ru-RU" dirty="0"/>
              <a:t> </a:t>
            </a:r>
            <a:r>
              <a:rPr lang="ru-RU" dirty="0" err="1"/>
              <a:t>ерекшеліктерін</a:t>
            </a:r>
            <a:r>
              <a:rPr lang="ru-RU" dirty="0"/>
              <a:t> </a:t>
            </a:r>
            <a:r>
              <a:rPr lang="ru-RU" dirty="0" err="1"/>
              <a:t>көрсетеді</a:t>
            </a:r>
            <a:r>
              <a:rPr lang="ru-RU" dirty="0"/>
              <a:t> </a:t>
            </a:r>
            <a:r>
              <a:rPr lang="ru-RU" dirty="0" err="1"/>
              <a:t>деген</a:t>
            </a:r>
            <a:r>
              <a:rPr lang="ru-RU" dirty="0"/>
              <a:t> </a:t>
            </a:r>
            <a:r>
              <a:rPr lang="ru-RU" dirty="0" err="1"/>
              <a:t>қорытынды</a:t>
            </a:r>
            <a:r>
              <a:rPr lang="ru-RU" dirty="0"/>
              <a:t> </a:t>
            </a:r>
            <a:r>
              <a:rPr lang="ru-RU" dirty="0" err="1"/>
              <a:t>жасауға</a:t>
            </a:r>
            <a:r>
              <a:rPr lang="ru-RU" dirty="0"/>
              <a:t> </a:t>
            </a:r>
            <a:r>
              <a:rPr lang="ru-RU" dirty="0" err="1"/>
              <a:t>негіз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. </a:t>
            </a:r>
            <a:r>
              <a:rPr lang="ru-RU" dirty="0" err="1"/>
              <a:t>Бірақ</a:t>
            </a:r>
            <a:r>
              <a:rPr lang="ru-RU" dirty="0"/>
              <a:t> </a:t>
            </a:r>
            <a:r>
              <a:rPr lang="ru-RU" dirty="0" err="1"/>
              <a:t>қалай</a:t>
            </a:r>
            <a:r>
              <a:rPr lang="ru-RU" dirty="0"/>
              <a:t> </a:t>
            </a:r>
            <a:r>
              <a:rPr lang="ru-RU" dirty="0" err="1"/>
              <a:t>болса</a:t>
            </a:r>
            <a:r>
              <a:rPr lang="ru-RU" dirty="0"/>
              <a:t> </a:t>
            </a:r>
            <a:r>
              <a:rPr lang="ru-RU" dirty="0" err="1"/>
              <a:t>солай</a:t>
            </a:r>
            <a:r>
              <a:rPr lang="ru-RU" dirty="0"/>
              <a:t> </a:t>
            </a:r>
            <a:r>
              <a:rPr lang="ru-RU" dirty="0" err="1"/>
              <a:t>еркін</a:t>
            </a:r>
            <a:r>
              <a:rPr lang="ru-RU" dirty="0"/>
              <a:t>, </a:t>
            </a:r>
            <a:r>
              <a:rPr lang="ru-RU" dirty="0" err="1"/>
              <a:t>формалды</a:t>
            </a:r>
            <a:r>
              <a:rPr lang="ru-RU" dirty="0"/>
              <a:t> </a:t>
            </a:r>
            <a:r>
              <a:rPr lang="ru-RU" dirty="0" err="1"/>
              <a:t>немқұрайлы</a:t>
            </a:r>
            <a:r>
              <a:rPr lang="ru-RU" dirty="0"/>
              <a:t> </a:t>
            </a:r>
            <a:r>
              <a:rPr lang="ru-RU" dirty="0" err="1"/>
              <a:t>таңдау</a:t>
            </a:r>
            <a:r>
              <a:rPr lang="ru-RU" dirty="0"/>
              <a:t> </a:t>
            </a:r>
            <a:r>
              <a:rPr lang="ru-RU" dirty="0" err="1"/>
              <a:t>жайлы</a:t>
            </a:r>
            <a:r>
              <a:rPr lang="ru-RU" dirty="0"/>
              <a:t> </a:t>
            </a:r>
            <a:r>
              <a:rPr lang="ru-RU" dirty="0" err="1"/>
              <a:t>егер</a:t>
            </a:r>
            <a:r>
              <a:rPr lang="ru-RU" dirty="0"/>
              <a:t> </a:t>
            </a:r>
            <a:r>
              <a:rPr lang="ru-RU" dirty="0" err="1"/>
              <a:t>бұрынғы</a:t>
            </a:r>
            <a:r>
              <a:rPr lang="ru-RU" dirty="0"/>
              <a:t> </a:t>
            </a:r>
            <a:r>
              <a:rPr lang="ru-RU" dirty="0" err="1"/>
              <a:t>бөлшектермен</a:t>
            </a:r>
            <a:r>
              <a:rPr lang="ru-RU" dirty="0"/>
              <a:t> </a:t>
            </a:r>
            <a:r>
              <a:rPr lang="ru-RU" dirty="0" err="1"/>
              <a:t>байланысты</a:t>
            </a:r>
            <a:r>
              <a:rPr lang="ru-RU" dirty="0"/>
              <a:t> </a:t>
            </a:r>
            <a:r>
              <a:rPr lang="ru-RU" dirty="0" err="1"/>
              <a:t>болмаса</a:t>
            </a:r>
            <a:r>
              <a:rPr lang="ru-RU" dirty="0"/>
              <a:t> (</a:t>
            </a:r>
            <a:r>
              <a:rPr lang="ru-RU" dirty="0" err="1"/>
              <a:t>мақсат</a:t>
            </a:r>
            <a:r>
              <a:rPr lang="ru-RU" dirty="0"/>
              <a:t>, </a:t>
            </a:r>
            <a:r>
              <a:rPr lang="ru-RU" dirty="0" err="1"/>
              <a:t>міндеттер</a:t>
            </a:r>
            <a:r>
              <a:rPr lang="ru-RU" dirty="0"/>
              <a:t>, </a:t>
            </a:r>
            <a:r>
              <a:rPr lang="ru-RU" dirty="0" err="1"/>
              <a:t>мазмұны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іс</a:t>
            </a:r>
            <a:r>
              <a:rPr lang="ru-RU" dirty="0"/>
              <a:t> -</a:t>
            </a:r>
            <a:r>
              <a:rPr lang="ru-RU" dirty="0" err="1"/>
              <a:t>әрекеттер</a:t>
            </a:r>
            <a:r>
              <a:rPr lang="ru-RU" dirty="0"/>
              <a:t> </a:t>
            </a:r>
            <a:r>
              <a:rPr lang="ru-RU" dirty="0" err="1"/>
              <a:t>түрлері</a:t>
            </a:r>
            <a:r>
              <a:rPr lang="ru-RU" dirty="0"/>
              <a:t>) </a:t>
            </a:r>
            <a:r>
              <a:rPr lang="ru-RU" dirty="0" err="1" smtClean="0"/>
              <a:t>әдетте</a:t>
            </a:r>
            <a:r>
              <a:rPr lang="ru-RU" dirty="0"/>
              <a:t> </a:t>
            </a:r>
            <a:r>
              <a:rPr lang="ru-RU" dirty="0" err="1" smtClean="0"/>
              <a:t>айыпталмайды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31449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 err="1"/>
              <a:t>Біршама</a:t>
            </a:r>
            <a:r>
              <a:rPr lang="ru-RU" dirty="0"/>
              <a:t> </a:t>
            </a:r>
            <a:r>
              <a:rPr lang="ru-RU" dirty="0" err="1"/>
              <a:t>консервативтік</a:t>
            </a:r>
            <a:r>
              <a:rPr lang="ru-RU" dirty="0"/>
              <a:t> </a:t>
            </a:r>
            <a:r>
              <a:rPr lang="ru-RU" dirty="0" err="1"/>
              <a:t>болғанмен</a:t>
            </a:r>
            <a:r>
              <a:rPr lang="ru-RU" dirty="0"/>
              <a:t>, </a:t>
            </a:r>
            <a:r>
              <a:rPr lang="ru-RU" dirty="0" err="1"/>
              <a:t>яғни</a:t>
            </a:r>
            <a:r>
              <a:rPr lang="ru-RU" dirty="0"/>
              <a:t> </a:t>
            </a:r>
            <a:r>
              <a:rPr lang="ru-RU" dirty="0" err="1"/>
              <a:t>уақыт</a:t>
            </a:r>
            <a:r>
              <a:rPr lang="ru-RU" dirty="0"/>
              <a:t> </a:t>
            </a:r>
            <a:r>
              <a:rPr lang="ru-RU" dirty="0" err="1"/>
              <a:t>өткен</a:t>
            </a:r>
            <a:r>
              <a:rPr lang="ru-RU" dirty="0"/>
              <a:t> </a:t>
            </a:r>
            <a:r>
              <a:rPr lang="ru-RU" dirty="0" err="1"/>
              <a:t>сайын</a:t>
            </a:r>
            <a:r>
              <a:rPr lang="ru-RU" dirty="0"/>
              <a:t> аз </a:t>
            </a:r>
            <a:r>
              <a:rPr lang="ru-RU" dirty="0" err="1"/>
              <a:t>өзгеретін</a:t>
            </a:r>
            <a:r>
              <a:rPr lang="ru-RU" dirty="0"/>
              <a:t> </a:t>
            </a:r>
            <a:r>
              <a:rPr lang="ru-RU" dirty="0" err="1"/>
              <a:t>таңдап</a:t>
            </a:r>
            <a:r>
              <a:rPr lang="ru-RU" dirty="0"/>
              <a:t> </a:t>
            </a:r>
            <a:r>
              <a:rPr lang="ru-RU" dirty="0" err="1"/>
              <a:t>алынған</a:t>
            </a:r>
            <a:r>
              <a:rPr lang="ru-RU" dirty="0"/>
              <a:t> </a:t>
            </a:r>
            <a:r>
              <a:rPr lang="ru-RU" dirty="0" err="1" smtClean="0"/>
              <a:t>жұмыс</a:t>
            </a:r>
            <a:r>
              <a:rPr lang="ru-RU" dirty="0" smtClean="0"/>
              <a:t> </a:t>
            </a:r>
            <a:r>
              <a:rPr lang="ru-RU" dirty="0" err="1"/>
              <a:t>формасы</a:t>
            </a:r>
            <a:r>
              <a:rPr lang="ru-RU" dirty="0"/>
              <a:t> </a:t>
            </a:r>
            <a:r>
              <a:rPr lang="ru-RU" dirty="0" err="1"/>
              <a:t>қойылған</a:t>
            </a:r>
            <a:r>
              <a:rPr lang="ru-RU" dirty="0"/>
              <a:t> </a:t>
            </a:r>
            <a:r>
              <a:rPr lang="ru-RU" dirty="0" err="1"/>
              <a:t>міндеттерді</a:t>
            </a:r>
            <a:r>
              <a:rPr lang="ru-RU" dirty="0"/>
              <a:t> </a:t>
            </a:r>
            <a:r>
              <a:rPr lang="ru-RU" dirty="0" err="1"/>
              <a:t>шешуге</a:t>
            </a:r>
            <a:r>
              <a:rPr lang="ru-RU" dirty="0"/>
              <a:t> </a:t>
            </a:r>
            <a:r>
              <a:rPr lang="ru-RU" dirty="0" err="1"/>
              <a:t>белгілі</a:t>
            </a:r>
            <a:r>
              <a:rPr lang="ru-RU" dirty="0"/>
              <a:t>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әдіс</a:t>
            </a:r>
            <a:r>
              <a:rPr lang="ru-RU" dirty="0"/>
              <a:t>, </a:t>
            </a:r>
            <a:r>
              <a:rPr lang="ru-RU" dirty="0" err="1"/>
              <a:t>тәсілдерді</a:t>
            </a:r>
            <a:r>
              <a:rPr lang="ru-RU" dirty="0"/>
              <a:t> </a:t>
            </a:r>
            <a:r>
              <a:rPr lang="ru-RU" dirty="0" err="1"/>
              <a:t>қолдануды</a:t>
            </a:r>
            <a:r>
              <a:rPr lang="ru-RU" dirty="0"/>
              <a:t> </a:t>
            </a:r>
            <a:r>
              <a:rPr lang="ru-RU" dirty="0" err="1"/>
              <a:t>талап</a:t>
            </a:r>
            <a:r>
              <a:rPr lang="ru-RU" dirty="0"/>
              <a:t> </a:t>
            </a:r>
            <a:r>
              <a:rPr lang="ru-RU" dirty="0" err="1"/>
              <a:t>етеді</a:t>
            </a:r>
            <a:r>
              <a:rPr lang="ru-RU" dirty="0"/>
              <a:t>. </a:t>
            </a:r>
            <a:r>
              <a:rPr lang="ru-RU" dirty="0" err="1"/>
              <a:t>Нақтылы</a:t>
            </a:r>
            <a:r>
              <a:rPr lang="ru-RU" dirty="0"/>
              <a:t> </a:t>
            </a:r>
            <a:r>
              <a:rPr lang="ru-RU" dirty="0" err="1"/>
              <a:t>педагогикалық</a:t>
            </a:r>
            <a:r>
              <a:rPr lang="ru-RU" dirty="0"/>
              <a:t> </a:t>
            </a:r>
            <a:r>
              <a:rPr lang="kk-KZ" dirty="0"/>
              <a:t>үдеріс</a:t>
            </a:r>
            <a:r>
              <a:rPr lang="ru-RU" dirty="0"/>
              <a:t>те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әрқашанда</a:t>
            </a:r>
            <a:r>
              <a:rPr lang="ru-RU" dirty="0"/>
              <a:t> </a:t>
            </a:r>
            <a:r>
              <a:rPr lang="ru-RU" dirty="0" err="1"/>
              <a:t>нақтылы</a:t>
            </a:r>
            <a:r>
              <a:rPr lang="ru-RU" dirty="0"/>
              <a:t> </a:t>
            </a:r>
            <a:r>
              <a:rPr lang="ru-RU" dirty="0" err="1"/>
              <a:t>тапсырмаларды</a:t>
            </a:r>
            <a:r>
              <a:rPr lang="ru-RU" dirty="0"/>
              <a:t> (</a:t>
            </a:r>
            <a:r>
              <a:rPr lang="ru-RU" dirty="0" err="1"/>
              <a:t>жүктелген</a:t>
            </a:r>
            <a:r>
              <a:rPr lang="ru-RU" dirty="0"/>
              <a:t>, </a:t>
            </a:r>
            <a:r>
              <a:rPr lang="ru-RU" dirty="0" err="1"/>
              <a:t>міндет</a:t>
            </a:r>
            <a:r>
              <a:rPr lang="ru-RU" dirty="0"/>
              <a:t>, </a:t>
            </a:r>
            <a:r>
              <a:rPr lang="ru-RU" dirty="0" err="1"/>
              <a:t>іс</a:t>
            </a:r>
            <a:r>
              <a:rPr lang="ru-RU" dirty="0"/>
              <a:t>) </a:t>
            </a:r>
            <a:r>
              <a:rPr lang="ru-RU" dirty="0" err="1"/>
              <a:t>орындаумен</a:t>
            </a:r>
            <a:r>
              <a:rPr lang="ru-RU" dirty="0"/>
              <a:t> </a:t>
            </a:r>
            <a:r>
              <a:rPr lang="ru-RU" dirty="0" err="1"/>
              <a:t>байланысты</a:t>
            </a:r>
            <a:r>
              <a:rPr lang="ru-RU" dirty="0"/>
              <a:t>. </a:t>
            </a:r>
            <a:r>
              <a:rPr lang="ru-RU" dirty="0" err="1"/>
              <a:t>Ұстаз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«</a:t>
            </a:r>
            <a:r>
              <a:rPr lang="ru-RU" dirty="0" err="1"/>
              <a:t>еңбегін</a:t>
            </a:r>
            <a:r>
              <a:rPr lang="ru-RU" dirty="0"/>
              <a:t> </a:t>
            </a:r>
            <a:r>
              <a:rPr lang="ru-RU" dirty="0" err="1"/>
              <a:t>затын»талдау</a:t>
            </a:r>
            <a:r>
              <a:rPr lang="ru-RU" dirty="0"/>
              <a:t> (</a:t>
            </a:r>
            <a:r>
              <a:rPr lang="ru-RU" dirty="0" err="1"/>
              <a:t>ол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оқу</a:t>
            </a:r>
            <a:r>
              <a:rPr lang="ru-RU" dirty="0"/>
              <a:t> </a:t>
            </a:r>
            <a:r>
              <a:rPr lang="ru-RU" dirty="0" err="1"/>
              <a:t>еңбегінің</a:t>
            </a:r>
            <a:r>
              <a:rPr lang="ru-RU" dirty="0"/>
              <a:t> </a:t>
            </a:r>
            <a:r>
              <a:rPr lang="ru-RU" dirty="0" err="1"/>
              <a:t>мазмұны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) </a:t>
            </a:r>
            <a:r>
              <a:rPr lang="ru-RU" dirty="0" err="1"/>
              <a:t>оқылатын</a:t>
            </a:r>
            <a:r>
              <a:rPr lang="ru-RU" dirty="0"/>
              <a:t> </a:t>
            </a:r>
            <a:r>
              <a:rPr lang="ru-RU" dirty="0" err="1"/>
              <a:t>материалды</a:t>
            </a:r>
            <a:r>
              <a:rPr lang="ru-RU" dirty="0"/>
              <a:t> </a:t>
            </a:r>
            <a:r>
              <a:rPr lang="ru-RU" dirty="0" err="1"/>
              <a:t>меңгеру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оқушылардың</a:t>
            </a:r>
            <a:r>
              <a:rPr lang="ru-RU" dirty="0"/>
              <a:t> </a:t>
            </a:r>
            <a:r>
              <a:rPr lang="ru-RU" dirty="0" err="1"/>
              <a:t>танымдық</a:t>
            </a:r>
            <a:r>
              <a:rPr lang="ru-RU" dirty="0"/>
              <a:t> </a:t>
            </a:r>
            <a:r>
              <a:rPr lang="ru-RU" dirty="0" err="1"/>
              <a:t>іс</a:t>
            </a:r>
            <a:r>
              <a:rPr lang="ru-RU" dirty="0"/>
              <a:t> -</a:t>
            </a:r>
            <a:r>
              <a:rPr lang="ru-RU" dirty="0" err="1"/>
              <a:t>әрекет</a:t>
            </a:r>
            <a:r>
              <a:rPr lang="ru-RU" dirty="0"/>
              <a:t> </a:t>
            </a:r>
            <a:r>
              <a:rPr lang="ru-RU" dirty="0" err="1"/>
              <a:t>тәсілдері</a:t>
            </a:r>
            <a:r>
              <a:rPr lang="ru-RU" dirty="0"/>
              <a:t> </a:t>
            </a:r>
            <a:r>
              <a:rPr lang="ru-RU" dirty="0" err="1"/>
              <a:t>ерекшеліктерін</a:t>
            </a:r>
            <a:r>
              <a:rPr lang="ru-RU" dirty="0"/>
              <a:t> </a:t>
            </a:r>
            <a:r>
              <a:rPr lang="ru-RU" dirty="0" err="1"/>
              <a:t>айқындауға</a:t>
            </a:r>
            <a:r>
              <a:rPr lang="ru-RU" dirty="0"/>
              <a:t> кажет. </a:t>
            </a:r>
            <a:r>
              <a:rPr lang="ru-RU" dirty="0" err="1"/>
              <a:t>Оқушылар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таным</a:t>
            </a:r>
            <a:r>
              <a:rPr lang="ru-RU" dirty="0"/>
              <a:t> </a:t>
            </a:r>
            <a:r>
              <a:rPr lang="ru-RU" dirty="0" err="1"/>
              <a:t>іс</a:t>
            </a:r>
            <a:r>
              <a:rPr lang="ru-RU" dirty="0"/>
              <a:t> — </a:t>
            </a:r>
            <a:r>
              <a:rPr lang="ru-RU" dirty="0" err="1"/>
              <a:t>әрекетінің</a:t>
            </a:r>
            <a:r>
              <a:rPr lang="ru-RU" dirty="0"/>
              <a:t> «</a:t>
            </a:r>
            <a:r>
              <a:rPr lang="ru-RU" dirty="0" err="1"/>
              <a:t>еңбек</a:t>
            </a:r>
            <a:r>
              <a:rPr lang="ru-RU" dirty="0"/>
              <a:t> </a:t>
            </a:r>
            <a:r>
              <a:rPr lang="ru-RU" dirty="0" err="1"/>
              <a:t>құралдары</a:t>
            </a:r>
            <a:r>
              <a:rPr lang="ru-RU" dirty="0"/>
              <a:t>» (</a:t>
            </a:r>
            <a:r>
              <a:rPr lang="ru-RU" dirty="0" err="1"/>
              <a:t>әдістер</a:t>
            </a:r>
            <a:r>
              <a:rPr lang="ru-RU" dirty="0"/>
              <a:t> мен </a:t>
            </a:r>
            <a:r>
              <a:rPr lang="ru-RU" dirty="0" err="1"/>
              <a:t>тәсілдер</a:t>
            </a:r>
            <a:r>
              <a:rPr lang="ru-RU" dirty="0"/>
              <a:t>) </a:t>
            </a:r>
            <a:r>
              <a:rPr lang="ru-RU" dirty="0" err="1"/>
              <a:t>олардың</a:t>
            </a:r>
            <a:r>
              <a:rPr lang="ru-RU" dirty="0"/>
              <a:t> </a:t>
            </a:r>
            <a:r>
              <a:rPr lang="ru-RU" dirty="0" err="1"/>
              <a:t>оқи</a:t>
            </a:r>
            <a:r>
              <a:rPr lang="ru-RU" dirty="0"/>
              <a:t> </a:t>
            </a:r>
            <a:r>
              <a:rPr lang="ru-RU" dirty="0" err="1"/>
              <a:t>алуы</a:t>
            </a:r>
            <a:r>
              <a:rPr lang="ru-RU" dirty="0"/>
              <a:t> </a:t>
            </a:r>
            <a:r>
              <a:rPr lang="ru-RU" dirty="0" err="1"/>
              <a:t>үшін</a:t>
            </a:r>
            <a:r>
              <a:rPr lang="ru-RU" dirty="0"/>
              <a:t>, </a:t>
            </a:r>
            <a:r>
              <a:rPr lang="ru-RU" dirty="0" err="1"/>
              <a:t>енді</a:t>
            </a:r>
            <a:r>
              <a:rPr lang="ru-RU" dirty="0"/>
              <a:t> </a:t>
            </a:r>
            <a:r>
              <a:rPr lang="ru-RU" dirty="0" err="1"/>
              <a:t>үйренуге</a:t>
            </a:r>
            <a:r>
              <a:rPr lang="ru-RU" dirty="0"/>
              <a:t> </a:t>
            </a:r>
            <a:r>
              <a:rPr lang="ru-RU" dirty="0" err="1"/>
              <a:t>керекті</a:t>
            </a:r>
            <a:r>
              <a:rPr lang="ru-RU" dirty="0"/>
              <a:t> </a:t>
            </a:r>
            <a:r>
              <a:rPr lang="ru-RU" dirty="0" err="1"/>
              <a:t>заттар</a:t>
            </a:r>
            <a:r>
              <a:rPr lang="ru-RU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37945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dirty="0"/>
              <a:t>Сонда </a:t>
            </a:r>
            <a:r>
              <a:rPr lang="ru-RU" dirty="0" err="1"/>
              <a:t>олардың</a:t>
            </a:r>
            <a:r>
              <a:rPr lang="ru-RU" dirty="0"/>
              <a:t> </a:t>
            </a:r>
            <a:r>
              <a:rPr lang="ru-RU" dirty="0" err="1"/>
              <a:t>педагогикалық</a:t>
            </a:r>
            <a:r>
              <a:rPr lang="ru-RU" dirty="0"/>
              <a:t> </a:t>
            </a:r>
            <a:r>
              <a:rPr lang="ru-RU" dirty="0" err="1"/>
              <a:t>процестің</a:t>
            </a:r>
            <a:r>
              <a:rPr lang="ru-RU" dirty="0"/>
              <a:t> </a:t>
            </a:r>
            <a:r>
              <a:rPr lang="ru-RU" dirty="0" err="1"/>
              <a:t>оқу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оқудан</a:t>
            </a:r>
            <a:r>
              <a:rPr lang="ru-RU" dirty="0"/>
              <a:t> </a:t>
            </a:r>
            <a:r>
              <a:rPr lang="ru-RU" dirty="0" err="1"/>
              <a:t>тыс</a:t>
            </a:r>
            <a:r>
              <a:rPr lang="ru-RU" dirty="0"/>
              <a:t> </a:t>
            </a:r>
            <a:r>
              <a:rPr lang="ru-RU" dirty="0" err="1"/>
              <a:t>аймақтарына</a:t>
            </a:r>
            <a:r>
              <a:rPr lang="ru-RU" dirty="0"/>
              <a:t> </a:t>
            </a:r>
            <a:r>
              <a:rPr lang="ru-RU" dirty="0" err="1"/>
              <a:t>белсенді</a:t>
            </a:r>
            <a:r>
              <a:rPr lang="ru-RU" dirty="0"/>
              <a:t> </a:t>
            </a:r>
            <a:r>
              <a:rPr lang="ru-RU" dirty="0" err="1"/>
              <a:t>қатысу</a:t>
            </a:r>
            <a:r>
              <a:rPr lang="ru-RU" dirty="0"/>
              <a:t> </a:t>
            </a:r>
            <a:r>
              <a:rPr lang="ru-RU" dirty="0" err="1"/>
              <a:t>мүмкіншілігі</a:t>
            </a:r>
            <a:r>
              <a:rPr lang="ru-RU" dirty="0"/>
              <a:t> </a:t>
            </a:r>
            <a:r>
              <a:rPr lang="ru-RU" dirty="0" err="1"/>
              <a:t>шындыққа</a:t>
            </a:r>
            <a:r>
              <a:rPr lang="ru-RU" dirty="0"/>
              <a:t> </a:t>
            </a:r>
            <a:r>
              <a:rPr lang="ru-RU" dirty="0" err="1"/>
              <a:t>айналады</a:t>
            </a:r>
            <a:r>
              <a:rPr lang="ru-RU" dirty="0"/>
              <a:t>. </a:t>
            </a:r>
            <a:r>
              <a:rPr lang="ru-RU" dirty="0" err="1"/>
              <a:t>Сондықтан</a:t>
            </a:r>
            <a:r>
              <a:rPr lang="ru-RU" dirty="0"/>
              <a:t>, </a:t>
            </a:r>
            <a:r>
              <a:rPr lang="ru-RU" dirty="0" err="1"/>
              <a:t>егер</a:t>
            </a:r>
            <a:r>
              <a:rPr lang="ru-RU" dirty="0"/>
              <a:t> </a:t>
            </a:r>
            <a:r>
              <a:rPr lang="ru-RU" dirty="0" err="1"/>
              <a:t>формада</a:t>
            </a:r>
            <a:r>
              <a:rPr lang="ru-RU" dirty="0"/>
              <a:t> ( </a:t>
            </a:r>
            <a:r>
              <a:rPr lang="ru-RU" dirty="0" err="1"/>
              <a:t>өзара</a:t>
            </a:r>
            <a:r>
              <a:rPr lang="ru-RU" dirty="0"/>
              <a:t> </a:t>
            </a:r>
            <a:r>
              <a:rPr lang="ru-RU" dirty="0" err="1"/>
              <a:t>әрекеті</a:t>
            </a:r>
            <a:r>
              <a:rPr lang="ru-RU" dirty="0"/>
              <a:t> </a:t>
            </a:r>
            <a:r>
              <a:rPr lang="ru-RU" dirty="0" err="1"/>
              <a:t>ұйымдастыруда</a:t>
            </a:r>
            <a:r>
              <a:rPr lang="ru-RU" dirty="0"/>
              <a:t>) </a:t>
            </a:r>
            <a:r>
              <a:rPr lang="ru-RU" dirty="0" err="1" smtClean="0"/>
              <a:t>ынтымақтастыктың</a:t>
            </a:r>
            <a:r>
              <a:rPr lang="ru-RU" dirty="0" smtClean="0"/>
              <a:t> </a:t>
            </a:r>
            <a:r>
              <a:rPr lang="ru-RU" dirty="0" err="1" smtClean="0"/>
              <a:t>объективті</a:t>
            </a:r>
            <a:r>
              <a:rPr lang="ru-RU" dirty="0" smtClean="0"/>
              <a:t> </a:t>
            </a:r>
            <a:r>
              <a:rPr lang="ru-RU" dirty="0" err="1"/>
              <a:t>алғы</a:t>
            </a:r>
            <a:r>
              <a:rPr lang="ru-RU" dirty="0"/>
              <a:t> </a:t>
            </a:r>
            <a:r>
              <a:rPr lang="ru-RU" dirty="0" err="1"/>
              <a:t>шарты</a:t>
            </a:r>
            <a:r>
              <a:rPr lang="ru-RU" dirty="0"/>
              <a:t> </a:t>
            </a:r>
            <a:r>
              <a:rPr lang="ru-RU" dirty="0" err="1"/>
              <a:t>ішінде</a:t>
            </a:r>
            <a:r>
              <a:rPr lang="ru-RU" dirty="0"/>
              <a:t> </a:t>
            </a:r>
            <a:r>
              <a:rPr lang="ru-RU" dirty="0" err="1"/>
              <a:t>болса</a:t>
            </a:r>
            <a:r>
              <a:rPr lang="ru-RU" dirty="0"/>
              <a:t>, </a:t>
            </a:r>
            <a:r>
              <a:rPr lang="ru-RU" dirty="0" err="1"/>
              <a:t>онда</a:t>
            </a:r>
            <a:r>
              <a:rPr lang="ru-RU" dirty="0"/>
              <a:t> </a:t>
            </a:r>
            <a:r>
              <a:rPr lang="ru-RU" dirty="0" err="1"/>
              <a:t>олар</a:t>
            </a:r>
            <a:r>
              <a:rPr lang="ru-RU" dirty="0"/>
              <a:t> </a:t>
            </a:r>
            <a:r>
              <a:rPr lang="ru-RU" dirty="0" err="1"/>
              <a:t>балалардың</a:t>
            </a:r>
            <a:r>
              <a:rPr lang="ru-RU" dirty="0"/>
              <a:t> </a:t>
            </a:r>
            <a:r>
              <a:rPr lang="ru-RU" dirty="0" err="1"/>
              <a:t>іс-әрекетінің</a:t>
            </a:r>
            <a:r>
              <a:rPr lang="ru-RU" dirty="0"/>
              <a:t> </a:t>
            </a:r>
            <a:r>
              <a:rPr lang="ru-RU" dirty="0" err="1"/>
              <a:t>әдістері</a:t>
            </a:r>
            <a:r>
              <a:rPr lang="ru-RU" dirty="0"/>
              <a:t> мен </a:t>
            </a:r>
            <a:r>
              <a:rPr lang="ru-RU" dirty="0" err="1"/>
              <a:t>тәсілдерін</a:t>
            </a:r>
            <a:r>
              <a:rPr lang="ru-RU" dirty="0"/>
              <a:t> </a:t>
            </a:r>
            <a:r>
              <a:rPr lang="ru-RU" dirty="0" err="1"/>
              <a:t>меңгеру</a:t>
            </a:r>
            <a:r>
              <a:rPr lang="ru-RU" dirty="0"/>
              <a:t> </a:t>
            </a:r>
            <a:r>
              <a:rPr lang="ru-RU" dirty="0" err="1"/>
              <a:t>арқылы</a:t>
            </a:r>
            <a:r>
              <a:rPr lang="ru-RU" dirty="0"/>
              <a:t> </a:t>
            </a:r>
            <a:r>
              <a:rPr lang="ru-RU" dirty="0" err="1"/>
              <a:t>белгілі</a:t>
            </a:r>
            <a:r>
              <a:rPr lang="ru-RU" dirty="0"/>
              <a:t>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жеке</a:t>
            </a:r>
            <a:r>
              <a:rPr lang="ru-RU" dirty="0"/>
              <a:t> </a:t>
            </a:r>
            <a:r>
              <a:rPr lang="ru-RU" dirty="0" err="1"/>
              <a:t>алынған</a:t>
            </a:r>
            <a:r>
              <a:rPr lang="ru-RU" dirty="0"/>
              <a:t> </a:t>
            </a:r>
            <a:r>
              <a:rPr lang="ru-RU" dirty="0" err="1"/>
              <a:t>әрбір</a:t>
            </a:r>
            <a:r>
              <a:rPr lang="ru-RU" dirty="0"/>
              <a:t> </a:t>
            </a:r>
            <a:r>
              <a:rPr lang="ru-RU" dirty="0" err="1"/>
              <a:t>оқушыға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</a:t>
            </a:r>
            <a:r>
              <a:rPr lang="ru-RU" dirty="0" err="1"/>
              <a:t>топқа</a:t>
            </a:r>
            <a:r>
              <a:rPr lang="ru-RU" dirty="0"/>
              <a:t> </a:t>
            </a:r>
            <a:r>
              <a:rPr lang="ru-RU" dirty="0" err="1"/>
              <a:t>арналған</a:t>
            </a:r>
            <a:r>
              <a:rPr lang="ru-RU" dirty="0"/>
              <a:t> </a:t>
            </a:r>
            <a:r>
              <a:rPr lang="ru-RU" dirty="0" err="1"/>
              <a:t>мұғалім</a:t>
            </a:r>
            <a:r>
              <a:rPr lang="ru-RU" dirty="0"/>
              <a:t> </a:t>
            </a:r>
            <a:r>
              <a:rPr lang="ru-RU" dirty="0" err="1"/>
              <a:t>тарапынан</a:t>
            </a:r>
            <a:r>
              <a:rPr lang="ru-RU" dirty="0"/>
              <a:t> </a:t>
            </a:r>
            <a:r>
              <a:rPr lang="ru-RU" dirty="0" err="1"/>
              <a:t>немесе</a:t>
            </a:r>
            <a:r>
              <a:rPr lang="ru-RU" dirty="0"/>
              <a:t> коллектив </a:t>
            </a:r>
            <a:r>
              <a:rPr lang="ru-RU" dirty="0" err="1"/>
              <a:t>атынан</a:t>
            </a:r>
            <a:r>
              <a:rPr lang="ru-RU" dirty="0"/>
              <a:t> </a:t>
            </a:r>
            <a:r>
              <a:rPr lang="ru-RU" dirty="0" err="1"/>
              <a:t>берілген</a:t>
            </a:r>
            <a:r>
              <a:rPr lang="ru-RU" dirty="0"/>
              <a:t> </a:t>
            </a:r>
            <a:r>
              <a:rPr lang="ru-RU" dirty="0" err="1"/>
              <a:t>тапсырмаларды</a:t>
            </a:r>
            <a:r>
              <a:rPr lang="ru-RU" dirty="0"/>
              <a:t> </a:t>
            </a:r>
            <a:r>
              <a:rPr lang="ru-RU" dirty="0" err="1"/>
              <a:t>орындауда</a:t>
            </a:r>
            <a:r>
              <a:rPr lang="ru-RU" dirty="0"/>
              <a:t> </a:t>
            </a:r>
            <a:r>
              <a:rPr lang="ru-RU" dirty="0" err="1"/>
              <a:t>жүзеге</a:t>
            </a:r>
            <a:r>
              <a:rPr lang="ru-RU" dirty="0"/>
              <a:t> </a:t>
            </a:r>
            <a:r>
              <a:rPr lang="ru-RU" dirty="0" err="1"/>
              <a:t>асырылады</a:t>
            </a:r>
            <a:r>
              <a:rPr lang="ru-RU" dirty="0"/>
              <a:t>. (Котов В.В., </a:t>
            </a:r>
            <a:r>
              <a:rPr lang="ru-RU" dirty="0" err="1"/>
              <a:t>Лийметс</a:t>
            </a:r>
            <a:r>
              <a:rPr lang="ru-RU" dirty="0"/>
              <a:t> Х.И., </a:t>
            </a:r>
            <a:r>
              <a:rPr lang="ru-RU" dirty="0" err="1"/>
              <a:t>Дежникова</a:t>
            </a:r>
            <a:r>
              <a:rPr lang="ru-RU" dirty="0"/>
              <a:t> Н.С., </a:t>
            </a:r>
            <a:r>
              <a:rPr lang="ru-RU" dirty="0" err="1"/>
              <a:t>Первин</a:t>
            </a:r>
            <a:r>
              <a:rPr lang="ru-RU" dirty="0"/>
              <a:t> И.Б., Хан Н.Н.)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51611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ru-RU" dirty="0" err="1"/>
              <a:t>Педагогикалық</a:t>
            </a:r>
            <a:r>
              <a:rPr lang="ru-RU" dirty="0"/>
              <a:t> </a:t>
            </a:r>
            <a:r>
              <a:rPr lang="kk-KZ" dirty="0"/>
              <a:t>үдеріс</a:t>
            </a:r>
            <a:r>
              <a:rPr lang="ru-RU" dirty="0"/>
              <a:t> </a:t>
            </a:r>
            <a:r>
              <a:rPr lang="ru-RU" dirty="0" err="1"/>
              <a:t>компонентерінің</a:t>
            </a:r>
            <a:r>
              <a:rPr lang="ru-RU" dirty="0"/>
              <a:t> </a:t>
            </a:r>
            <a:r>
              <a:rPr lang="ru-RU" dirty="0" err="1"/>
              <a:t>ерекшеліктерін</a:t>
            </a:r>
            <a:r>
              <a:rPr lang="ru-RU" dirty="0"/>
              <a:t> </a:t>
            </a:r>
            <a:r>
              <a:rPr lang="ru-RU" dirty="0" err="1" smtClean="0"/>
              <a:t>талдау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олардың</a:t>
            </a:r>
            <a:r>
              <a:rPr lang="ru-RU" dirty="0"/>
              <a:t> </a:t>
            </a:r>
            <a:r>
              <a:rPr lang="ru-RU" dirty="0" err="1"/>
              <a:t>арасында</a:t>
            </a:r>
            <a:r>
              <a:rPr lang="ru-RU" dirty="0"/>
              <a:t> </a:t>
            </a:r>
            <a:r>
              <a:rPr lang="ru-RU" dirty="0" err="1"/>
              <a:t>ішкі</a:t>
            </a:r>
            <a:r>
              <a:rPr lang="ru-RU" dirty="0"/>
              <a:t> </a:t>
            </a:r>
            <a:r>
              <a:rPr lang="ru-RU" dirty="0" err="1"/>
              <a:t>бірліктері</a:t>
            </a:r>
            <a:r>
              <a:rPr lang="ru-RU" dirty="0"/>
              <a:t> мен </a:t>
            </a:r>
            <a:r>
              <a:rPr lang="ru-RU" dirty="0" err="1"/>
              <a:t>өзара</a:t>
            </a:r>
            <a:r>
              <a:rPr lang="ru-RU" dirty="0"/>
              <a:t> </a:t>
            </a:r>
            <a:r>
              <a:rPr lang="ru-RU" dirty="0" err="1" smtClean="0"/>
              <a:t>байланыстылығының</a:t>
            </a:r>
            <a:r>
              <a:rPr lang="ru-RU" dirty="0" smtClean="0"/>
              <a:t> </a:t>
            </a:r>
            <a:r>
              <a:rPr lang="ru-RU" dirty="0"/>
              <a:t>бар </a:t>
            </a:r>
            <a:r>
              <a:rPr lang="ru-RU" dirty="0" err="1" smtClean="0"/>
              <a:t>екендігін</a:t>
            </a:r>
            <a:r>
              <a:rPr lang="ru-RU" dirty="0" smtClean="0"/>
              <a:t> </a:t>
            </a:r>
            <a:r>
              <a:rPr lang="ru-RU" dirty="0" err="1"/>
              <a:t>көрсетеді</a:t>
            </a:r>
            <a:r>
              <a:rPr lang="ru-RU" dirty="0"/>
              <a:t>, оны </a:t>
            </a:r>
            <a:r>
              <a:rPr lang="ru-RU" dirty="0" err="1"/>
              <a:t>ескерілмейінше</a:t>
            </a:r>
            <a:r>
              <a:rPr lang="ru-RU" dirty="0"/>
              <a:t> </a:t>
            </a:r>
            <a:r>
              <a:rPr lang="ru-RU" dirty="0" err="1"/>
              <a:t>педагогикалық</a:t>
            </a:r>
            <a:r>
              <a:rPr lang="ru-RU" dirty="0"/>
              <a:t> </a:t>
            </a:r>
            <a:r>
              <a:rPr lang="kk-KZ" dirty="0"/>
              <a:t>үдеріс</a:t>
            </a:r>
            <a:r>
              <a:rPr lang="ru-RU" dirty="0" err="1"/>
              <a:t>тің</a:t>
            </a:r>
            <a:r>
              <a:rPr lang="ru-RU" dirty="0"/>
              <a:t> </a:t>
            </a:r>
            <a:r>
              <a:rPr lang="ru-RU" dirty="0" err="1"/>
              <a:t>жүйе</a:t>
            </a:r>
            <a:r>
              <a:rPr lang="ru-RU" dirty="0"/>
              <a:t> </a:t>
            </a:r>
            <a:r>
              <a:rPr lang="ru-RU" dirty="0" err="1"/>
              <a:t>ретіндегі</a:t>
            </a:r>
            <a:r>
              <a:rPr lang="ru-RU" dirty="0"/>
              <a:t> </a:t>
            </a:r>
            <a:r>
              <a:rPr lang="ru-RU" dirty="0" err="1"/>
              <a:t>құрылымы</a:t>
            </a:r>
            <a:r>
              <a:rPr lang="ru-RU" dirty="0"/>
              <a:t> </a:t>
            </a:r>
            <a:r>
              <a:rPr lang="ru-RU" dirty="0" err="1"/>
              <a:t>туралы</a:t>
            </a:r>
            <a:r>
              <a:rPr lang="ru-RU" dirty="0"/>
              <a:t> </a:t>
            </a:r>
            <a:r>
              <a:rPr lang="ru-RU" dirty="0" err="1"/>
              <a:t>мәселені</a:t>
            </a:r>
            <a:r>
              <a:rPr lang="ru-RU" dirty="0"/>
              <a:t> </a:t>
            </a:r>
            <a:r>
              <a:rPr lang="ru-RU" dirty="0" err="1"/>
              <a:t>шешу</a:t>
            </a:r>
            <a:r>
              <a:rPr lang="ru-RU" dirty="0"/>
              <a:t> </a:t>
            </a:r>
            <a:r>
              <a:rPr lang="ru-RU" dirty="0" err="1"/>
              <a:t>мүмкін</a:t>
            </a:r>
            <a:r>
              <a:rPr lang="ru-RU" dirty="0"/>
              <a:t> </a:t>
            </a:r>
            <a:r>
              <a:rPr lang="ru-RU" dirty="0" err="1"/>
              <a:t>емес</a:t>
            </a:r>
            <a:r>
              <a:rPr lang="ru-RU" dirty="0"/>
              <a:t>.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әрине</a:t>
            </a:r>
            <a:r>
              <a:rPr lang="ru-RU" dirty="0"/>
              <a:t> </a:t>
            </a:r>
            <a:r>
              <a:rPr lang="ru-RU" dirty="0" err="1"/>
              <a:t>бөліктер</a:t>
            </a:r>
            <a:r>
              <a:rPr lang="ru-RU" dirty="0"/>
              <a:t> </a:t>
            </a:r>
            <a:r>
              <a:rPr lang="ru-RU" dirty="0" err="1"/>
              <a:t>арасындағы</a:t>
            </a:r>
            <a:r>
              <a:rPr lang="ru-RU" dirty="0"/>
              <a:t> </a:t>
            </a:r>
            <a:r>
              <a:rPr lang="ru-RU" dirty="0" err="1"/>
              <a:t>байланыстар</a:t>
            </a:r>
            <a:r>
              <a:rPr lang="ru-RU" dirty="0"/>
              <a:t> </a:t>
            </a:r>
            <a:r>
              <a:rPr lang="ru-RU" dirty="0" err="1"/>
              <a:t>анықтаумен</a:t>
            </a:r>
            <a:r>
              <a:rPr lang="ru-RU" dirty="0"/>
              <a:t> </a:t>
            </a:r>
            <a:r>
              <a:rPr lang="ru-RU" dirty="0" err="1"/>
              <a:t>бірге</a:t>
            </a:r>
            <a:r>
              <a:rPr lang="ru-RU" dirty="0"/>
              <a:t>, </a:t>
            </a:r>
            <a:r>
              <a:rPr lang="ru-RU" dirty="0" err="1"/>
              <a:t>белгілі</a:t>
            </a:r>
            <a:r>
              <a:rPr lang="ru-RU" dirty="0"/>
              <a:t>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нәтижеге</a:t>
            </a:r>
            <a:r>
              <a:rPr lang="ru-RU" dirty="0"/>
              <a:t> </a:t>
            </a:r>
            <a:r>
              <a:rPr lang="ru-RU" dirty="0" err="1"/>
              <a:t>әкелетін</a:t>
            </a:r>
            <a:r>
              <a:rPr lang="ru-RU" dirty="0"/>
              <a:t>, </a:t>
            </a:r>
            <a:r>
              <a:rPr lang="ru-RU" dirty="0" err="1"/>
              <a:t>яғни</a:t>
            </a:r>
            <a:r>
              <a:rPr lang="ru-RU" dirty="0"/>
              <a:t> </a:t>
            </a:r>
            <a:r>
              <a:rPr lang="ru-RU" dirty="0" err="1" smtClean="0"/>
              <a:t>үдеріске</a:t>
            </a:r>
            <a:r>
              <a:rPr lang="ru-RU" dirty="0" smtClean="0"/>
              <a:t> </a:t>
            </a:r>
            <a:r>
              <a:rPr lang="ru-RU" dirty="0" err="1"/>
              <a:t>тән</a:t>
            </a:r>
            <a:r>
              <a:rPr lang="ru-RU" dirty="0"/>
              <a:t> </a:t>
            </a:r>
            <a:r>
              <a:rPr lang="ru-RU" dirty="0" err="1"/>
              <a:t>заңдылықтарды</a:t>
            </a:r>
            <a:r>
              <a:rPr lang="ru-RU" dirty="0"/>
              <a:t> </a:t>
            </a:r>
            <a:r>
              <a:rPr lang="ru-RU" dirty="0" err="1"/>
              <a:t>нақтылы</a:t>
            </a:r>
            <a:r>
              <a:rPr lang="ru-RU" dirty="0"/>
              <a:t> </a:t>
            </a:r>
            <a:r>
              <a:rPr lang="ru-RU" dirty="0" err="1"/>
              <a:t>жағдайларды</a:t>
            </a:r>
            <a:r>
              <a:rPr lang="ru-RU" dirty="0"/>
              <a:t> да </a:t>
            </a:r>
            <a:r>
              <a:rPr lang="ru-RU" dirty="0" err="1"/>
              <a:t>анықгауды</a:t>
            </a:r>
            <a:r>
              <a:rPr lang="ru-RU" dirty="0"/>
              <a:t> </a:t>
            </a:r>
            <a:r>
              <a:rPr lang="ru-RU" dirty="0" err="1"/>
              <a:t>шамалайды</a:t>
            </a:r>
            <a:r>
              <a:rPr lang="ru-RU" dirty="0"/>
              <a:t>. </a:t>
            </a:r>
            <a:r>
              <a:rPr lang="ru-RU" dirty="0" err="1"/>
              <a:t>Педагогикалық</a:t>
            </a:r>
            <a:r>
              <a:rPr lang="ru-RU" dirty="0"/>
              <a:t> </a:t>
            </a:r>
            <a:r>
              <a:rPr lang="kk-KZ" dirty="0" smtClean="0"/>
              <a:t>үдеріс</a:t>
            </a:r>
            <a:r>
              <a:rPr lang="ru-RU" dirty="0" err="1" smtClean="0"/>
              <a:t>тің</a:t>
            </a:r>
            <a:r>
              <a:rPr lang="ru-RU" dirty="0" smtClean="0"/>
              <a:t> </a:t>
            </a:r>
            <a:r>
              <a:rPr lang="ru-RU" dirty="0" err="1"/>
              <a:t>заңдылықтары</a:t>
            </a:r>
            <a:r>
              <a:rPr lang="ru-RU" dirty="0"/>
              <a:t> </a:t>
            </a:r>
            <a:r>
              <a:rPr lang="ru-RU" dirty="0" err="1"/>
              <a:t>қандайда</a:t>
            </a:r>
            <a:r>
              <a:rPr lang="ru-RU" dirty="0"/>
              <a:t> </a:t>
            </a:r>
            <a:r>
              <a:rPr lang="ru-RU" dirty="0" err="1"/>
              <a:t>болмасын</a:t>
            </a:r>
            <a:r>
              <a:rPr lang="ru-RU" dirty="0"/>
              <a:t> </a:t>
            </a:r>
            <a:r>
              <a:rPr lang="ru-RU" dirty="0" err="1"/>
              <a:t>мұғалімнің</a:t>
            </a:r>
            <a:r>
              <a:rPr lang="ru-RU" dirty="0"/>
              <a:t> </a:t>
            </a:r>
            <a:r>
              <a:rPr lang="ru-RU" dirty="0" err="1"/>
              <a:t>жұмысындағы</a:t>
            </a:r>
            <a:r>
              <a:rPr lang="ru-RU" dirty="0"/>
              <a:t> </a:t>
            </a:r>
            <a:r>
              <a:rPr lang="ru-RU" dirty="0" err="1"/>
              <a:t>ұқсас</a:t>
            </a:r>
            <a:r>
              <a:rPr lang="ru-RU" dirty="0"/>
              <a:t> </a:t>
            </a:r>
            <a:r>
              <a:rPr lang="ru-RU" dirty="0" err="1"/>
              <a:t>жағдайларда</a:t>
            </a:r>
            <a:r>
              <a:rPr lang="ru-RU" dirty="0"/>
              <a:t> </a:t>
            </a:r>
            <a:r>
              <a:rPr lang="ru-RU" dirty="0" err="1"/>
              <a:t>байқалатын</a:t>
            </a:r>
            <a:r>
              <a:rPr lang="ru-RU" dirty="0"/>
              <a:t> </a:t>
            </a:r>
            <a:r>
              <a:rPr lang="ru-RU" dirty="0" err="1" smtClean="0"/>
              <a:t>себеп-салдар</a:t>
            </a:r>
            <a:r>
              <a:rPr lang="ru-RU" dirty="0" smtClean="0"/>
              <a:t> </a:t>
            </a:r>
            <a:r>
              <a:rPr lang="ru-RU" dirty="0" err="1"/>
              <a:t>жалпылықпен</a:t>
            </a:r>
            <a:r>
              <a:rPr lang="ru-RU" dirty="0"/>
              <a:t> </a:t>
            </a:r>
            <a:r>
              <a:rPr lang="ru-RU" dirty="0" err="1"/>
              <a:t>сипатталады</a:t>
            </a:r>
            <a:r>
              <a:rPr lang="ru-RU" dirty="0"/>
              <a:t>. </a:t>
            </a:r>
            <a:r>
              <a:rPr lang="ru-RU" dirty="0" err="1"/>
              <a:t>Зандылықгар</a:t>
            </a:r>
            <a:r>
              <a:rPr lang="ru-RU" dirty="0"/>
              <a:t> </a:t>
            </a:r>
            <a:r>
              <a:rPr lang="ru-RU" dirty="0" err="1"/>
              <a:t>объективті</a:t>
            </a:r>
            <a:r>
              <a:rPr lang="ru-RU" dirty="0"/>
              <a:t> осы </a:t>
            </a:r>
            <a:r>
              <a:rPr lang="ru-RU" dirty="0" err="1" smtClean="0"/>
              <a:t>үдеріске</a:t>
            </a:r>
            <a:r>
              <a:rPr lang="ru-RU" dirty="0" smtClean="0"/>
              <a:t> </a:t>
            </a:r>
            <a:r>
              <a:rPr lang="ru-RU" dirty="0" err="1"/>
              <a:t>қатысушылардан</a:t>
            </a:r>
            <a:r>
              <a:rPr lang="ru-RU" dirty="0"/>
              <a:t>—</a:t>
            </a:r>
            <a:r>
              <a:rPr lang="ru-RU" dirty="0" err="1"/>
              <a:t>олардың</a:t>
            </a:r>
            <a:r>
              <a:rPr lang="ru-RU" dirty="0"/>
              <a:t> </a:t>
            </a:r>
            <a:r>
              <a:rPr lang="ru-RU" dirty="0" err="1"/>
              <a:t>ұнамды</a:t>
            </a:r>
            <a:r>
              <a:rPr lang="ru-RU" dirty="0"/>
              <a:t> </a:t>
            </a:r>
            <a:r>
              <a:rPr lang="ru-RU" dirty="0" err="1"/>
              <a:t>көңіл</a:t>
            </a:r>
            <a:r>
              <a:rPr lang="ru-RU" dirty="0"/>
              <a:t>—</a:t>
            </a:r>
            <a:r>
              <a:rPr lang="ru-RU" dirty="0" err="1"/>
              <a:t>күйінің</a:t>
            </a:r>
            <a:r>
              <a:rPr lang="ru-RU" dirty="0"/>
              <a:t> </a:t>
            </a:r>
            <a:r>
              <a:rPr lang="ru-RU" dirty="0" err="1"/>
              <a:t>тілектерінен</a:t>
            </a:r>
            <a:r>
              <a:rPr lang="ru-RU" dirty="0"/>
              <a:t> </a:t>
            </a:r>
            <a:r>
              <a:rPr lang="ru-RU" dirty="0" err="1"/>
              <a:t>тәуелсіз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661241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Педагогикалық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үдерістің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заңдылықтарының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бөлігі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эмпирикалық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жолмен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басқалары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теориялық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жолмен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анықталса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өзгелері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теориялық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экспериментальдық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жұмыстарды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орындау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барысыңда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анықталды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Егер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зандылықтардың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мәні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жеткілікті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дәрежеде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терең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зерттелген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болса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онда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үш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себептен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ұтымды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болды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Анықталған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зандылықтар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негізінде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үдерістің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өзінің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белгілі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құрылым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бөліктердің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өзара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әрекетін,өзара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әсерін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анықтауға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Осының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негізінде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жасалған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педагогикалық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үдерістің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идеалдық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теориялық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моделі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ғылыми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зерттеуде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сол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үдерістің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өзінің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сонымен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бірге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мектеп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ісінің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практикасын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жетілдіре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түсудің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мүмкіншілігін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кеңейте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түседі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64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b="1" dirty="0" smtClean="0"/>
              <a:t/>
            </a:r>
            <a:br>
              <a:rPr lang="kk-KZ" b="1" dirty="0" smtClean="0"/>
            </a:br>
            <a:r>
              <a:rPr lang="kk-KZ" sz="2700" b="1" dirty="0" smtClean="0"/>
              <a:t>Педагогикалық </a:t>
            </a:r>
            <a:r>
              <a:rPr lang="kk-KZ" sz="2700" b="1" dirty="0"/>
              <a:t>үдерістің компоненттері және құрылымы</a:t>
            </a:r>
            <a:r>
              <a:rPr lang="kk-KZ" dirty="0"/>
              <a:t/>
            </a:r>
            <a:br>
              <a:rPr lang="kk-KZ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Педагогикалық 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үдерістің жеке дара бөліктері (компонентері) туралы оның теориясын жасаудан біраз бұрын практикада жеткілікті дәрежеде жақсы белгілі болған.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Олардың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бөліктері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мақсат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міндеттері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мазмұны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өзгеру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барысындағы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қоғамдық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өмірге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мектептің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әлеуметтік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тапсырма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ерекшеліктеріне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қайта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қайта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жаңадан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қаралып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жетілдіре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түседі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М.А Даниловтың көрсетуінше педагогикалық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үдерістің 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ішкі серпілісі оның негізгі, басты өзегі тәрбиенің мақсаты болады.</a:t>
            </a:r>
            <a:br>
              <a:rPr lang="kk-KZ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Жорамалдау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қандайда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болмасын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мақсатқа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белгілі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мазмұнды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іс-әрекеттер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міндеттерін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шешу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арқылы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жетуге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Сондықган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педагогикалық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үдерістің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әлеуметтік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бөліктеріне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ұстаздарды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оқушыларды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жатқызған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жөн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33701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Ең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ақырында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қандайда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болмасын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үдерістің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зандылықтарын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400" dirty="0">
                <a:latin typeface="Times New Roman" pitchFamily="18" charset="0"/>
                <a:cs typeface="Times New Roman" pitchFamily="18" charset="0"/>
              </a:rPr>
            </a:b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тану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оны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басқару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мұғалім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іс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әрекетінің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нәтижесін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болжауға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әкелетін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ғылыми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талдаудың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мүмкіншілігін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кеңейтеді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3400" dirty="0">
                <a:latin typeface="Times New Roman" pitchFamily="18" charset="0"/>
                <a:cs typeface="Times New Roman" pitchFamily="18" charset="0"/>
              </a:rPr>
            </a:b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Педагогикалық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ғылымда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XX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ғасырдың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20 —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шы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жылдарында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тәрбиенің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зандылықтары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зерттеле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бастады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(Гончаров Н.К., Калашников А.Г., Трахтенберг О.В.)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Біршама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кейін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педагогикалық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үдерістің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оқудан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400" dirty="0">
                <a:latin typeface="Times New Roman" pitchFamily="18" charset="0"/>
                <a:cs typeface="Times New Roman" pitchFamily="18" charset="0"/>
              </a:rPr>
            </a:b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тыс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уақытындағы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(Болдырев. Н.И., Щукина Г.И.; Петухов Н.Н.)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үдерісінің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Загвязинский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В.И.)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зандьлықтары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зерттелді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XXғасырдың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400" dirty="0">
                <a:latin typeface="Times New Roman" pitchFamily="18" charset="0"/>
                <a:cs typeface="Times New Roman" pitchFamily="18" charset="0"/>
              </a:rPr>
            </a:b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соңғы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он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жылдығыңда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пайда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болған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жұмыстарда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толық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шолу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жасалынбағанымен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біртұтас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педагогикалық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үдерістің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зандылықтарына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шолу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жасалған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 (И.А. Данилов, Ю.К.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Бабанский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, Б. Т. Лихачев , В.А.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Сластенин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74797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Педагогикалық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процестің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зандылықтары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ұстаздар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оқушылар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жүйе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байланысының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бейнесі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жүйенің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өзінің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ішіндегі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кейбір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қосымша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жүйелердің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сыртқы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басқа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одан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жоғары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сатыдағы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жүйелер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байланысы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мектепті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қоршаған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әлеуметтік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орта,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қоғам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Көрсетілген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себеп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бойынша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педагогикалық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процестің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қызмет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істеуінің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ерекшелігін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жағдай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байланыс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қатынас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көрсететін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процестің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қасиеті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сапасын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бейнелейтін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заңдылықтар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анықталады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Сондықтанда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педагогикалық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процестін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негізгі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мынадай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зандылықтары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орнының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педагогикалық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үдерісі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қоғамның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әлеуметтік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экономикалық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қажеттілігіне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сай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2000" dirty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8720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— </a:t>
            </a:r>
            <a:r>
              <a:rPr lang="ru-RU" dirty="0" err="1"/>
              <a:t>педагогикалық</a:t>
            </a:r>
            <a:r>
              <a:rPr lang="ru-RU" dirty="0"/>
              <a:t> </a:t>
            </a:r>
            <a:r>
              <a:rPr lang="ru-RU" dirty="0" err="1" smtClean="0"/>
              <a:t>үдерістің</a:t>
            </a:r>
            <a:r>
              <a:rPr lang="ru-RU" dirty="0" smtClean="0"/>
              <a:t> </a:t>
            </a:r>
            <a:r>
              <a:rPr lang="ru-RU" dirty="0" err="1"/>
              <a:t>мақсатқа</a:t>
            </a:r>
            <a:r>
              <a:rPr lang="ru-RU" dirty="0"/>
              <a:t> </a:t>
            </a:r>
            <a:r>
              <a:rPr lang="ru-RU" dirty="0" err="1"/>
              <a:t>бағыттылығы</a:t>
            </a:r>
            <a:r>
              <a:rPr lang="ru-RU" dirty="0"/>
              <a:t> </a:t>
            </a:r>
            <a:r>
              <a:rPr lang="ru-RU" dirty="0" err="1"/>
              <a:t>қоғамның</a:t>
            </a:r>
            <a:r>
              <a:rPr lang="ru-RU" dirty="0"/>
              <a:t> </a:t>
            </a:r>
            <a:r>
              <a:rPr lang="ru-RU" dirty="0" err="1" smtClean="0"/>
              <a:t>мақсатын</a:t>
            </a:r>
            <a:r>
              <a:rPr lang="ru-RU" dirty="0"/>
              <a:t> </a:t>
            </a:r>
            <a:r>
              <a:rPr lang="ru-RU" dirty="0" err="1" smtClean="0"/>
              <a:t>көрсетеді</a:t>
            </a:r>
            <a:r>
              <a:rPr lang="ru-RU" dirty="0"/>
              <a:t>, </a:t>
            </a:r>
            <a:r>
              <a:rPr lang="ru-RU" dirty="0" err="1"/>
              <a:t>ол</a:t>
            </a:r>
            <a:r>
              <a:rPr lang="ru-RU" dirty="0"/>
              <a:t> </a:t>
            </a:r>
            <a:r>
              <a:rPr lang="ru-RU" dirty="0" err="1"/>
              <a:t>әлеуметтік</a:t>
            </a:r>
            <a:r>
              <a:rPr lang="ru-RU" dirty="0"/>
              <a:t> </a:t>
            </a:r>
            <a:r>
              <a:rPr lang="ru-RU" dirty="0" err="1"/>
              <a:t>тапсырыс</a:t>
            </a:r>
            <a:r>
              <a:rPr lang="ru-RU" dirty="0"/>
              <a:t> </a:t>
            </a:r>
            <a:r>
              <a:rPr lang="ru-RU" dirty="0" err="1"/>
              <a:t>ретінде</a:t>
            </a:r>
            <a:r>
              <a:rPr lang="ru-RU" dirty="0"/>
              <a:t>, </a:t>
            </a:r>
            <a:r>
              <a:rPr lang="ru-RU" dirty="0" err="1"/>
              <a:t>білім</a:t>
            </a:r>
            <a:r>
              <a:rPr lang="ru-RU" dirty="0"/>
              <a:t> беру </a:t>
            </a:r>
            <a:r>
              <a:rPr lang="ru-RU" dirty="0" err="1" smtClean="0"/>
              <a:t>заңдары</a:t>
            </a:r>
            <a:r>
              <a:rPr lang="ru-RU" dirty="0"/>
              <a:t> </a:t>
            </a:r>
            <a:r>
              <a:rPr lang="ru-RU" dirty="0" err="1" smtClean="0"/>
              <a:t>арқылы</a:t>
            </a:r>
            <a:r>
              <a:rPr lang="ru-RU" dirty="0" smtClean="0"/>
              <a:t> </a:t>
            </a:r>
            <a:r>
              <a:rPr lang="ru-RU" dirty="0" err="1"/>
              <a:t>талап</a:t>
            </a:r>
            <a:r>
              <a:rPr lang="ru-RU" dirty="0"/>
              <a:t> </a:t>
            </a:r>
            <a:r>
              <a:rPr lang="ru-RU" dirty="0" err="1"/>
              <a:t>етіледі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>— </a:t>
            </a:r>
            <a:r>
              <a:rPr lang="ru-RU" dirty="0" err="1"/>
              <a:t>педагогикалық</a:t>
            </a:r>
            <a:r>
              <a:rPr lang="ru-RU" dirty="0"/>
              <a:t> </a:t>
            </a:r>
            <a:r>
              <a:rPr lang="ru-RU" dirty="0" err="1" smtClean="0"/>
              <a:t>үдеріс</a:t>
            </a:r>
            <a:r>
              <a:rPr lang="ru-RU" dirty="0" smtClean="0"/>
              <a:t> </a:t>
            </a:r>
            <a:r>
              <a:rPr lang="ru-RU" dirty="0" err="1"/>
              <a:t>екі</a:t>
            </a:r>
            <a:r>
              <a:rPr lang="ru-RU" dirty="0"/>
              <a:t> </a:t>
            </a:r>
            <a:r>
              <a:rPr lang="ru-RU" dirty="0" err="1" smtClean="0"/>
              <a:t>жақты</a:t>
            </a:r>
            <a:r>
              <a:rPr lang="ru-RU" dirty="0" smtClean="0"/>
              <a:t> </a:t>
            </a:r>
            <a:r>
              <a:rPr lang="ru-RU" dirty="0" err="1" smtClean="0"/>
              <a:t>үдеріс</a:t>
            </a:r>
            <a:r>
              <a:rPr lang="ru-RU" dirty="0" smtClean="0"/>
              <a:t>, </a:t>
            </a:r>
            <a:r>
              <a:rPr lang="ru-RU" dirty="0" err="1"/>
              <a:t>ол</a:t>
            </a:r>
            <a:r>
              <a:rPr lang="ru-RU" dirty="0"/>
              <a:t> </a:t>
            </a:r>
            <a:r>
              <a:rPr lang="ru-RU" dirty="0" err="1"/>
              <a:t>ұстаздармен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оқушылардың</a:t>
            </a:r>
            <a:r>
              <a:rPr lang="ru-RU" dirty="0"/>
              <a:t>, </a:t>
            </a:r>
            <a:r>
              <a:rPr lang="ru-RU" dirty="0" err="1"/>
              <a:t>тәрбиешілер</a:t>
            </a:r>
            <a:r>
              <a:rPr lang="ru-RU" dirty="0"/>
              <a:t> мен </a:t>
            </a:r>
            <a:r>
              <a:rPr lang="ru-RU" dirty="0" err="1"/>
              <a:t>тәрбиеленушілердің</a:t>
            </a:r>
            <a:r>
              <a:rPr lang="ru-RU" dirty="0"/>
              <a:t> </a:t>
            </a:r>
            <a:r>
              <a:rPr lang="ru-RU" dirty="0" err="1"/>
              <a:t>өзара</a:t>
            </a:r>
            <a:r>
              <a:rPr lang="ru-RU" dirty="0"/>
              <a:t> </a:t>
            </a:r>
            <a:r>
              <a:rPr lang="ru-RU" dirty="0" err="1" smtClean="0"/>
              <a:t>әрекетімен</a:t>
            </a:r>
            <a:r>
              <a:rPr lang="ru-RU" dirty="0"/>
              <a:t> </a:t>
            </a:r>
            <a:r>
              <a:rPr lang="ru-RU" dirty="0" err="1" smtClean="0"/>
              <a:t>байланысты</a:t>
            </a:r>
            <a:r>
              <a:rPr lang="ru-RU" dirty="0"/>
              <a:t>, </a:t>
            </a:r>
            <a:r>
              <a:rPr lang="ru-RU" dirty="0" err="1"/>
              <a:t>міндетті</a:t>
            </a:r>
            <a:r>
              <a:rPr lang="ru-RU" dirty="0"/>
              <a:t> </a:t>
            </a:r>
            <a:r>
              <a:rPr lang="ru-RU" dirty="0" err="1"/>
              <a:t>түрдегі</a:t>
            </a:r>
            <a:r>
              <a:rPr lang="ru-RU" dirty="0"/>
              <a:t> </a:t>
            </a:r>
            <a:r>
              <a:rPr lang="ru-RU" dirty="0" err="1"/>
              <a:t>екі</a:t>
            </a:r>
            <a:r>
              <a:rPr lang="ru-RU" dirty="0"/>
              <a:t> </a:t>
            </a:r>
            <a:r>
              <a:rPr lang="ru-RU" dirty="0" err="1"/>
              <a:t>жақты</a:t>
            </a:r>
            <a:r>
              <a:rPr lang="ru-RU" dirty="0"/>
              <a:t> </a:t>
            </a:r>
            <a:r>
              <a:rPr lang="ru-RU" dirty="0" err="1"/>
              <a:t>іс</a:t>
            </a:r>
            <a:r>
              <a:rPr lang="ru-RU" dirty="0"/>
              <a:t> -</a:t>
            </a:r>
            <a:r>
              <a:rPr lang="ru-RU" dirty="0" err="1"/>
              <a:t>әрекет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>— </a:t>
            </a:r>
            <a:r>
              <a:rPr lang="ru-RU" dirty="0" err="1"/>
              <a:t>оқушылардың</a:t>
            </a:r>
            <a:r>
              <a:rPr lang="ru-RU" dirty="0"/>
              <a:t> </a:t>
            </a:r>
            <a:r>
              <a:rPr lang="ru-RU" dirty="0" err="1"/>
              <a:t>творчестволық</a:t>
            </a:r>
            <a:r>
              <a:rPr lang="ru-RU" dirty="0"/>
              <a:t> </a:t>
            </a:r>
            <a:r>
              <a:rPr lang="ru-RU" dirty="0" err="1"/>
              <a:t>белсенділігі</a:t>
            </a:r>
            <a:r>
              <a:rPr lang="ru-RU" dirty="0"/>
              <a:t> </a:t>
            </a:r>
            <a:r>
              <a:rPr lang="ru-RU" dirty="0" err="1"/>
              <a:t>мұғалімнің</a:t>
            </a:r>
            <a:r>
              <a:rPr lang="ru-RU" dirty="0"/>
              <a:t> </a:t>
            </a:r>
            <a:r>
              <a:rPr lang="ru-RU" dirty="0" err="1"/>
              <a:t>мұқият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ойластырған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ұйымдастырылған</a:t>
            </a:r>
            <a:r>
              <a:rPr lang="ru-RU" dirty="0"/>
              <a:t> </a:t>
            </a:r>
            <a:r>
              <a:rPr lang="ru-RU" dirty="0" err="1"/>
              <a:t>іс</a:t>
            </a:r>
            <a:r>
              <a:rPr lang="ru-RU" dirty="0"/>
              <a:t> — </a:t>
            </a:r>
            <a:r>
              <a:rPr lang="ru-RU" dirty="0" err="1"/>
              <a:t>әрекетінің</a:t>
            </a:r>
            <a:r>
              <a:rPr lang="ru-RU" dirty="0"/>
              <a:t> </a:t>
            </a:r>
            <a:r>
              <a:rPr lang="ru-RU" dirty="0" err="1"/>
              <a:t>нәтижесі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>— </a:t>
            </a:r>
            <a:r>
              <a:rPr lang="ru-RU" dirty="0" err="1"/>
              <a:t>педагогикалық</a:t>
            </a:r>
            <a:r>
              <a:rPr lang="ru-RU" dirty="0"/>
              <a:t> </a:t>
            </a:r>
            <a:r>
              <a:rPr lang="ru-RU" dirty="0" err="1" smtClean="0"/>
              <a:t>үдерістің</a:t>
            </a:r>
            <a:r>
              <a:rPr lang="ru-RU" dirty="0" smtClean="0"/>
              <a:t> </a:t>
            </a:r>
            <a:r>
              <a:rPr lang="ru-RU" dirty="0" err="1"/>
              <a:t>қызметі</a:t>
            </a:r>
            <a:r>
              <a:rPr lang="ru-RU" dirty="0"/>
              <a:t> </a:t>
            </a:r>
            <a:r>
              <a:rPr lang="ru-RU" dirty="0" err="1"/>
              <a:t>оның</a:t>
            </a:r>
            <a:r>
              <a:rPr lang="ru-RU" dirty="0"/>
              <a:t> </a:t>
            </a:r>
            <a:r>
              <a:rPr lang="ru-RU" dirty="0" err="1"/>
              <a:t>жасалуымен</a:t>
            </a:r>
            <a:r>
              <a:rPr lang="ru-RU" dirty="0"/>
              <a:t> </a:t>
            </a:r>
            <a:r>
              <a:rPr lang="ru-RU" dirty="0" err="1" smtClean="0"/>
              <a:t>ұйымдастырылуы</a:t>
            </a:r>
            <a:r>
              <a:rPr lang="ru-RU" dirty="0"/>
              <a:t> </a:t>
            </a:r>
            <a:r>
              <a:rPr lang="ru-RU" dirty="0" err="1" smtClean="0"/>
              <a:t>оқушылар</a:t>
            </a:r>
            <a:r>
              <a:rPr lang="ru-RU" dirty="0" smtClean="0"/>
              <a:t> </a:t>
            </a:r>
            <a:r>
              <a:rPr lang="ru-RU" dirty="0" err="1"/>
              <a:t>коллективі</a:t>
            </a:r>
            <a:r>
              <a:rPr lang="ru-RU" dirty="0"/>
              <a:t>, </a:t>
            </a:r>
            <a:r>
              <a:rPr lang="ru-RU" dirty="0" err="1" smtClean="0"/>
              <a:t>соньмен</a:t>
            </a:r>
            <a:r>
              <a:rPr lang="ru-RU" dirty="0" smtClean="0"/>
              <a:t> </a:t>
            </a:r>
            <a:r>
              <a:rPr lang="ru-RU" dirty="0"/>
              <a:t>катар </a:t>
            </a:r>
            <a:r>
              <a:rPr lang="ru-RU" dirty="0" err="1"/>
              <a:t>жеке</a:t>
            </a:r>
            <a:r>
              <a:rPr lang="ru-RU" dirty="0"/>
              <a:t> </a:t>
            </a:r>
            <a:r>
              <a:rPr lang="ru-RU" dirty="0" err="1"/>
              <a:t>оқушьшардың</a:t>
            </a:r>
            <a:r>
              <a:rPr lang="ru-RU" dirty="0"/>
              <a:t> </a:t>
            </a:r>
            <a:r>
              <a:rPr lang="ru-RU" dirty="0" err="1" smtClean="0"/>
              <a:t>жас</a:t>
            </a:r>
            <a:r>
              <a:rPr lang="ru-RU" dirty="0"/>
              <a:t> </a:t>
            </a:r>
            <a:r>
              <a:rPr lang="ru-RU" dirty="0" err="1" smtClean="0"/>
              <a:t>ерекшеліктері</a:t>
            </a:r>
            <a:r>
              <a:rPr lang="ru-RU" dirty="0" smtClean="0"/>
              <a:t> </a:t>
            </a:r>
            <a:r>
              <a:rPr lang="ru-RU" dirty="0"/>
              <a:t>мен даму </a:t>
            </a:r>
            <a:r>
              <a:rPr lang="ru-RU" dirty="0" err="1"/>
              <a:t>деңгейлеріне</a:t>
            </a:r>
            <a:r>
              <a:rPr lang="ru-RU" dirty="0"/>
              <a:t> </a:t>
            </a:r>
            <a:r>
              <a:rPr lang="ru-RU" dirty="0" err="1"/>
              <a:t>сай</a:t>
            </a:r>
            <a:r>
              <a:rPr lang="ru-RU" dirty="0"/>
              <a:t> </a:t>
            </a:r>
            <a:r>
              <a:rPr lang="ru-RU" dirty="0" err="1"/>
              <a:t>келуіне</a:t>
            </a:r>
            <a:r>
              <a:rPr lang="ru-RU" dirty="0"/>
              <a:t> </a:t>
            </a:r>
            <a:r>
              <a:rPr lang="ru-RU" dirty="0" err="1"/>
              <a:t>байланысты</a:t>
            </a:r>
            <a:r>
              <a:rPr lang="ru-RU" dirty="0"/>
              <a:t>;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972390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/>
              <a:t>— </a:t>
            </a:r>
            <a:r>
              <a:rPr lang="ru-RU" dirty="0" err="1"/>
              <a:t>педагогикалық</a:t>
            </a:r>
            <a:r>
              <a:rPr lang="ru-RU" dirty="0"/>
              <a:t> процесс </a:t>
            </a:r>
            <a:r>
              <a:rPr lang="ru-RU" dirty="0" err="1"/>
              <a:t>бөліктерінің</a:t>
            </a:r>
            <a:r>
              <a:rPr lang="ru-RU" dirty="0"/>
              <a:t> </a:t>
            </a:r>
            <a:r>
              <a:rPr lang="ru-RU" dirty="0" err="1"/>
              <a:t>мағынасы</a:t>
            </a:r>
            <a:r>
              <a:rPr lang="ru-RU" dirty="0"/>
              <a:t> </a:t>
            </a:r>
            <a:r>
              <a:rPr lang="ru-RU" dirty="0" err="1"/>
              <a:t>маңыздылығы</a:t>
            </a:r>
            <a:r>
              <a:rPr lang="ru-RU" dirty="0"/>
              <a:t> </a:t>
            </a:r>
            <a:r>
              <a:rPr lang="ru-RU" dirty="0" err="1" smtClean="0"/>
              <a:t>әртүрлі,олардың</a:t>
            </a:r>
            <a:r>
              <a:rPr lang="ru-RU" dirty="0" smtClean="0"/>
              <a:t> </a:t>
            </a:r>
            <a:r>
              <a:rPr lang="ru-RU" dirty="0" err="1"/>
              <a:t>бір</a:t>
            </a:r>
            <a:r>
              <a:rPr lang="ru-RU" dirty="0"/>
              <a:t> — </a:t>
            </a:r>
            <a:r>
              <a:rPr lang="ru-RU" dirty="0" err="1"/>
              <a:t>біріне</a:t>
            </a:r>
            <a:r>
              <a:rPr lang="ru-RU" dirty="0"/>
              <a:t> </a:t>
            </a:r>
            <a:r>
              <a:rPr lang="ru-RU" dirty="0" err="1"/>
              <a:t>бағыныштылығы</a:t>
            </a:r>
            <a:r>
              <a:rPr lang="ru-RU" dirty="0"/>
              <a:t> (иерархия) мен </a:t>
            </a:r>
            <a:r>
              <a:rPr lang="ru-RU" dirty="0" err="1"/>
              <a:t>бір</a:t>
            </a:r>
            <a:r>
              <a:rPr lang="ru-RU" dirty="0"/>
              <a:t> — </a:t>
            </a:r>
            <a:r>
              <a:rPr lang="ru-RU" dirty="0" err="1" smtClean="0"/>
              <a:t>біріне</a:t>
            </a:r>
            <a:r>
              <a:rPr lang="ru-RU" dirty="0"/>
              <a:t> </a:t>
            </a:r>
            <a:r>
              <a:rPr lang="ru-RU" dirty="0" err="1" smtClean="0"/>
              <a:t>әсері</a:t>
            </a:r>
            <a:r>
              <a:rPr lang="ru-RU" dirty="0" smtClean="0"/>
              <a:t> </a:t>
            </a:r>
            <a:r>
              <a:rPr lang="ru-RU" dirty="0"/>
              <a:t>бар;</a:t>
            </a:r>
            <a:br>
              <a:rPr lang="ru-RU" dirty="0"/>
            </a:br>
            <a:r>
              <a:rPr lang="ru-RU" dirty="0"/>
              <a:t>— </a:t>
            </a:r>
            <a:r>
              <a:rPr lang="ru-RU" dirty="0" err="1"/>
              <a:t>педагогикалық</a:t>
            </a:r>
            <a:r>
              <a:rPr lang="ru-RU" dirty="0"/>
              <a:t> процесс </a:t>
            </a:r>
            <a:r>
              <a:rPr lang="ru-RU" dirty="0" err="1"/>
              <a:t>бір</a:t>
            </a:r>
            <a:r>
              <a:rPr lang="ru-RU" dirty="0"/>
              <a:t> </a:t>
            </a:r>
            <a:r>
              <a:rPr lang="ru-RU" dirty="0" err="1"/>
              <a:t>қас</a:t>
            </a:r>
            <a:r>
              <a:rPr lang="ru-RU" dirty="0"/>
              <a:t> </a:t>
            </a:r>
            <a:r>
              <a:rPr lang="ru-RU" dirty="0" err="1"/>
              <a:t>қағым</a:t>
            </a:r>
            <a:r>
              <a:rPr lang="ru-RU" dirty="0"/>
              <a:t> </a:t>
            </a:r>
            <a:r>
              <a:rPr lang="ru-RU" dirty="0" err="1"/>
              <a:t>сәттік</a:t>
            </a:r>
            <a:r>
              <a:rPr lang="ru-RU" dirty="0"/>
              <a:t> </a:t>
            </a:r>
            <a:r>
              <a:rPr lang="ru-RU" dirty="0" err="1"/>
              <a:t>емес</a:t>
            </a:r>
            <a:r>
              <a:rPr lang="ru-RU" dirty="0"/>
              <a:t> </a:t>
            </a:r>
            <a:r>
              <a:rPr lang="ru-RU" dirty="0" err="1"/>
              <a:t>ұзақ</a:t>
            </a:r>
            <a:r>
              <a:rPr lang="ru-RU" dirty="0"/>
              <a:t> </a:t>
            </a:r>
            <a:r>
              <a:rPr lang="ru-RU" dirty="0" err="1" smtClean="0"/>
              <a:t>мерзімге</a:t>
            </a:r>
            <a:r>
              <a:rPr lang="ru-RU" dirty="0"/>
              <a:t> </a:t>
            </a:r>
            <a:r>
              <a:rPr lang="ru-RU" dirty="0" err="1" smtClean="0"/>
              <a:t>бағытталған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>— </a:t>
            </a:r>
            <a:r>
              <a:rPr lang="ru-RU" dirty="0" err="1"/>
              <a:t>педагогикалық</a:t>
            </a:r>
            <a:r>
              <a:rPr lang="ru-RU" dirty="0"/>
              <a:t> </a:t>
            </a:r>
            <a:r>
              <a:rPr lang="ru-RU" dirty="0" err="1"/>
              <a:t>процестің</a:t>
            </a:r>
            <a:r>
              <a:rPr lang="ru-RU" dirty="0"/>
              <a:t> </a:t>
            </a:r>
            <a:r>
              <a:rPr lang="ru-RU" dirty="0" err="1"/>
              <a:t>ішіндегі</a:t>
            </a:r>
            <a:r>
              <a:rPr lang="ru-RU" dirty="0"/>
              <a:t> </a:t>
            </a:r>
            <a:r>
              <a:rPr lang="ru-RU" dirty="0" err="1"/>
              <a:t>қосымша</a:t>
            </a:r>
            <a:r>
              <a:rPr lang="ru-RU" dirty="0"/>
              <a:t> </a:t>
            </a:r>
            <a:r>
              <a:rPr lang="ru-RU" dirty="0" err="1"/>
              <a:t>жүйелердің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ортасы</a:t>
            </a:r>
            <a:r>
              <a:rPr lang="ru-RU" dirty="0"/>
              <a:t> </a:t>
            </a:r>
            <a:r>
              <a:rPr lang="ru-RU" dirty="0" smtClean="0"/>
              <a:t>мен </a:t>
            </a:r>
            <a:r>
              <a:rPr lang="ru-RU" dirty="0" err="1" smtClean="0"/>
              <a:t>өзара</a:t>
            </a:r>
            <a:r>
              <a:rPr lang="ru-RU" dirty="0" smtClean="0"/>
              <a:t> </a:t>
            </a:r>
            <a:r>
              <a:rPr lang="ru-RU" dirty="0" err="1"/>
              <a:t>қиылысқан</a:t>
            </a:r>
            <a:r>
              <a:rPr lang="ru-RU" dirty="0"/>
              <a:t> </a:t>
            </a:r>
            <a:r>
              <a:rPr lang="ru-RU" dirty="0" err="1"/>
              <a:t>бағыттарының</a:t>
            </a:r>
            <a:r>
              <a:rPr lang="ru-RU" dirty="0"/>
              <a:t> </a:t>
            </a:r>
            <a:r>
              <a:rPr lang="ru-RU" dirty="0" err="1"/>
              <a:t>әсері</a:t>
            </a:r>
            <a:r>
              <a:rPr lang="ru-RU" dirty="0"/>
              <a:t> </a:t>
            </a:r>
            <a:r>
              <a:rPr lang="ru-RU" dirty="0" err="1"/>
              <a:t>көптеген</a:t>
            </a:r>
            <a:r>
              <a:rPr lang="ru-RU" dirty="0"/>
              <a:t> </a:t>
            </a:r>
            <a:r>
              <a:rPr lang="ru-RU" dirty="0" err="1" smtClean="0"/>
              <a:t>факторларды</a:t>
            </a:r>
            <a:r>
              <a:rPr lang="ru-RU" dirty="0"/>
              <a:t> </a:t>
            </a:r>
            <a:r>
              <a:rPr lang="ru-RU" dirty="0" err="1" smtClean="0"/>
              <a:t>тудырады,соның</a:t>
            </a:r>
            <a:r>
              <a:rPr lang="ru-RU" dirty="0" smtClean="0"/>
              <a:t> </a:t>
            </a:r>
            <a:r>
              <a:rPr lang="ru-RU" dirty="0" err="1"/>
              <a:t>ықпалы</a:t>
            </a:r>
            <a:r>
              <a:rPr lang="ru-RU" dirty="0"/>
              <a:t> </a:t>
            </a:r>
            <a:r>
              <a:rPr lang="ru-RU" dirty="0" err="1"/>
              <a:t>негізінде</a:t>
            </a:r>
            <a:r>
              <a:rPr lang="ru-RU" dirty="0"/>
              <a:t> </a:t>
            </a:r>
            <a:r>
              <a:rPr lang="ru-RU" dirty="0" err="1"/>
              <a:t>ең</a:t>
            </a:r>
            <a:r>
              <a:rPr lang="ru-RU" dirty="0"/>
              <a:t> </a:t>
            </a:r>
            <a:r>
              <a:rPr lang="ru-RU" dirty="0" err="1"/>
              <a:t>ақырғы</a:t>
            </a:r>
            <a:r>
              <a:rPr lang="ru-RU" dirty="0"/>
              <a:t> </a:t>
            </a:r>
            <a:r>
              <a:rPr lang="ru-RU" dirty="0" err="1"/>
              <a:t>нәтиже</a:t>
            </a:r>
            <a:r>
              <a:rPr lang="ru-RU" dirty="0"/>
              <a:t> </a:t>
            </a:r>
            <a:r>
              <a:rPr lang="ru-RU" dirty="0" err="1"/>
              <a:t>қальштасады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 err="1"/>
              <a:t>Заңцылықгар</a:t>
            </a:r>
            <a:r>
              <a:rPr lang="ru-RU" dirty="0"/>
              <a:t> </a:t>
            </a:r>
            <a:r>
              <a:rPr lang="ru-RU" dirty="0" err="1"/>
              <a:t>педагогикалық</a:t>
            </a:r>
            <a:r>
              <a:rPr lang="ru-RU" dirty="0"/>
              <a:t> </a:t>
            </a:r>
            <a:r>
              <a:rPr lang="ru-RU" dirty="0" err="1"/>
              <a:t>процестің</a:t>
            </a:r>
            <a:r>
              <a:rPr lang="ru-RU" dirty="0"/>
              <a:t> </a:t>
            </a:r>
            <a:r>
              <a:rPr lang="ru-RU" dirty="0" err="1"/>
              <a:t>ішкі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сыртқы</a:t>
            </a:r>
            <a:r>
              <a:rPr lang="ru-RU" dirty="0"/>
              <a:t> </a:t>
            </a:r>
            <a:r>
              <a:rPr lang="ru-RU" dirty="0" err="1"/>
              <a:t>байланыстарын</a:t>
            </a:r>
            <a:r>
              <a:rPr lang="ru-RU" dirty="0"/>
              <a:t> </a:t>
            </a:r>
            <a:r>
              <a:rPr lang="ru-RU" dirty="0" err="1"/>
              <a:t>көрсетеді</a:t>
            </a:r>
            <a:r>
              <a:rPr lang="ru-RU" dirty="0"/>
              <a:t>, </a:t>
            </a:r>
            <a:r>
              <a:rPr lang="ru-RU" dirty="0" err="1"/>
              <a:t>олар</a:t>
            </a:r>
            <a:r>
              <a:rPr lang="ru-RU" dirty="0"/>
              <a:t> </a:t>
            </a:r>
            <a:r>
              <a:rPr lang="ru-RU" dirty="0" err="1"/>
              <a:t>өз</a:t>
            </a:r>
            <a:r>
              <a:rPr lang="ru-RU" dirty="0"/>
              <a:t> </a:t>
            </a:r>
            <a:r>
              <a:rPr lang="ru-RU" dirty="0" err="1"/>
              <a:t>арасында</a:t>
            </a:r>
            <a:r>
              <a:rPr lang="ru-RU" dirty="0"/>
              <a:t> </a:t>
            </a:r>
            <a:r>
              <a:rPr lang="ru-RU" dirty="0" err="1"/>
              <a:t>жеткілікті</a:t>
            </a:r>
            <a:r>
              <a:rPr lang="ru-RU" dirty="0"/>
              <a:t> </a:t>
            </a:r>
            <a:r>
              <a:rPr lang="ru-RU" dirty="0" err="1"/>
              <a:t>дәрежедегі</a:t>
            </a:r>
            <a:r>
              <a:rPr lang="ru-RU" dirty="0"/>
              <a:t> </a:t>
            </a:r>
            <a:r>
              <a:rPr lang="ru-RU" dirty="0" err="1"/>
              <a:t>күрделі</a:t>
            </a:r>
            <a:r>
              <a:rPr lang="ru-RU" dirty="0"/>
              <a:t> </a:t>
            </a:r>
            <a:r>
              <a:rPr lang="ru-RU" dirty="0" err="1"/>
              <a:t>байланыстарын</a:t>
            </a:r>
            <a:r>
              <a:rPr lang="ru-RU" dirty="0"/>
              <a:t> </a:t>
            </a:r>
            <a:r>
              <a:rPr lang="ru-RU" dirty="0" err="1"/>
              <a:t>құрайды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3599184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 err="1"/>
              <a:t>Сондықтан</a:t>
            </a:r>
            <a:r>
              <a:rPr lang="ru-RU" dirty="0"/>
              <a:t>, </a:t>
            </a:r>
            <a:r>
              <a:rPr lang="ru-RU" dirty="0" err="1"/>
              <a:t>егер</a:t>
            </a:r>
            <a:r>
              <a:rPr lang="ru-RU" dirty="0"/>
              <a:t> </a:t>
            </a:r>
            <a:r>
              <a:rPr lang="ru-RU" dirty="0" err="1"/>
              <a:t>ұстаз</a:t>
            </a:r>
            <a:r>
              <a:rPr lang="ru-RU" dirty="0"/>
              <a:t> </a:t>
            </a:r>
            <a:r>
              <a:rPr lang="ru-RU" dirty="0" err="1"/>
              <a:t>нақтылы</a:t>
            </a:r>
            <a:r>
              <a:rPr lang="ru-RU" dirty="0"/>
              <a:t> </a:t>
            </a:r>
            <a:r>
              <a:rPr lang="ru-RU" dirty="0" err="1"/>
              <a:t>педагогикалық</a:t>
            </a:r>
            <a:r>
              <a:rPr lang="ru-RU" dirty="0"/>
              <a:t> </a:t>
            </a:r>
            <a:r>
              <a:rPr lang="ru-RU" dirty="0" err="1"/>
              <a:t>процессті</a:t>
            </a:r>
            <a:r>
              <a:rPr lang="ru-RU" dirty="0"/>
              <a:t> </a:t>
            </a:r>
            <a:r>
              <a:rPr lang="ru-RU" dirty="0" err="1"/>
              <a:t>негізгі</a:t>
            </a:r>
            <a:r>
              <a:rPr lang="ru-RU" dirty="0"/>
              <a:t> </a:t>
            </a:r>
            <a:r>
              <a:rPr lang="ru-RU" dirty="0" err="1"/>
              <a:t>жағдайда</a:t>
            </a:r>
            <a:r>
              <a:rPr lang="ru-RU" dirty="0"/>
              <a:t> </a:t>
            </a:r>
            <a:r>
              <a:rPr lang="ru-RU" dirty="0" err="1"/>
              <a:t>заңдар</a:t>
            </a:r>
            <a:r>
              <a:rPr lang="ru-RU" dirty="0"/>
              <a:t> мен </a:t>
            </a:r>
            <a:r>
              <a:rPr lang="ru-RU" dirty="0" err="1"/>
              <a:t>зандылықтарды</a:t>
            </a:r>
            <a:r>
              <a:rPr lang="ru-RU" dirty="0"/>
              <a:t> </a:t>
            </a:r>
            <a:r>
              <a:rPr lang="ru-RU" dirty="0" err="1"/>
              <a:t>ескермей</a:t>
            </a:r>
            <a:r>
              <a:rPr lang="ru-RU" dirty="0"/>
              <a:t> </a:t>
            </a:r>
            <a:r>
              <a:rPr lang="ru-RU" dirty="0" err="1"/>
              <a:t>ұйымдастырса</a:t>
            </a:r>
            <a:r>
              <a:rPr lang="ru-RU" dirty="0"/>
              <a:t>,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ең</a:t>
            </a:r>
            <a:r>
              <a:rPr lang="ru-RU" dirty="0"/>
              <a:t> </a:t>
            </a:r>
            <a:r>
              <a:rPr lang="ru-RU" dirty="0" err="1"/>
              <a:t>ақырында</a:t>
            </a:r>
            <a:r>
              <a:rPr lang="ru-RU" dirty="0"/>
              <a:t> оку-</a:t>
            </a:r>
            <a:r>
              <a:rPr lang="ru-RU" dirty="0" err="1"/>
              <a:t>тәрбие</a:t>
            </a:r>
            <a:r>
              <a:rPr lang="ru-RU" dirty="0"/>
              <a:t> </a:t>
            </a:r>
            <a:r>
              <a:rPr lang="ru-RU" dirty="0" err="1"/>
              <a:t>жұмысының</a:t>
            </a:r>
            <a:r>
              <a:rPr lang="ru-RU" dirty="0"/>
              <a:t> </a:t>
            </a:r>
            <a:r>
              <a:rPr lang="ru-RU" dirty="0" err="1"/>
              <a:t>сапасынан</a:t>
            </a:r>
            <a:r>
              <a:rPr lang="ru-RU" dirty="0"/>
              <a:t> </a:t>
            </a:r>
            <a:r>
              <a:rPr lang="ru-RU" dirty="0" err="1"/>
              <a:t>төмендеуіне</a:t>
            </a:r>
            <a:r>
              <a:rPr lang="ru-RU" dirty="0"/>
              <a:t> </a:t>
            </a:r>
            <a:r>
              <a:rPr lang="ru-RU" dirty="0" err="1"/>
              <a:t>әкеледі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 err="1"/>
              <a:t>Барлық</a:t>
            </a:r>
            <a:r>
              <a:rPr lang="ru-RU" dirty="0"/>
              <a:t> </a:t>
            </a:r>
            <a:r>
              <a:rPr lang="ru-RU" dirty="0" err="1"/>
              <a:t>педагогикалық</a:t>
            </a:r>
            <a:r>
              <a:rPr lang="ru-RU" dirty="0"/>
              <a:t> </a:t>
            </a:r>
            <a:r>
              <a:rPr lang="ru-RU" dirty="0" err="1"/>
              <a:t>процестің</a:t>
            </a:r>
            <a:r>
              <a:rPr lang="ru-RU" dirty="0"/>
              <a:t> </a:t>
            </a:r>
            <a:r>
              <a:rPr lang="ru-RU" dirty="0" err="1"/>
              <a:t>зандары</a:t>
            </a:r>
            <a:r>
              <a:rPr lang="ru-RU" dirty="0"/>
              <a:t> мен </a:t>
            </a:r>
            <a:r>
              <a:rPr lang="ru-RU" dirty="0" err="1"/>
              <a:t>заңдылықтарын</a:t>
            </a:r>
            <a:r>
              <a:rPr lang="ru-RU" dirty="0"/>
              <a:t> </a:t>
            </a:r>
            <a:r>
              <a:rPr lang="ru-RU" dirty="0" err="1"/>
              <a:t>айқындалғандарын</a:t>
            </a:r>
            <a:r>
              <a:rPr lang="ru-RU" dirty="0"/>
              <a:t> </a:t>
            </a:r>
            <a:r>
              <a:rPr lang="ru-RU" dirty="0" err="1"/>
              <a:t>ескере</a:t>
            </a:r>
            <a:r>
              <a:rPr lang="ru-RU" dirty="0"/>
              <a:t> </a:t>
            </a:r>
            <a:r>
              <a:rPr lang="ru-RU" dirty="0" err="1"/>
              <a:t>отырып</a:t>
            </a:r>
            <a:r>
              <a:rPr lang="ru-RU" dirty="0"/>
              <a:t>, </a:t>
            </a:r>
            <a:r>
              <a:rPr lang="ru-RU" dirty="0" err="1"/>
              <a:t>баланың</a:t>
            </a:r>
            <a:r>
              <a:rPr lang="ru-RU" dirty="0"/>
              <a:t> </a:t>
            </a:r>
            <a:r>
              <a:rPr lang="ru-RU" dirty="0" err="1"/>
              <a:t>түлға</a:t>
            </a:r>
            <a:r>
              <a:rPr lang="ru-RU" dirty="0"/>
              <a:t> </a:t>
            </a:r>
            <a:r>
              <a:rPr lang="ru-RU" dirty="0" err="1"/>
              <a:t>ретінде</a:t>
            </a:r>
            <a:r>
              <a:rPr lang="ru-RU" dirty="0"/>
              <a:t> </a:t>
            </a:r>
            <a:r>
              <a:rPr lang="ru-RU" dirty="0" err="1"/>
              <a:t>дамуының</a:t>
            </a:r>
            <a:r>
              <a:rPr lang="ru-RU" dirty="0"/>
              <a:t> </a:t>
            </a:r>
            <a:r>
              <a:rPr lang="ru-RU" dirty="0" err="1"/>
              <a:t>тиімді</a:t>
            </a:r>
            <a:r>
              <a:rPr lang="ru-RU" dirty="0"/>
              <a:t> </a:t>
            </a:r>
            <a:r>
              <a:rPr lang="ru-RU" dirty="0" err="1"/>
              <a:t>жағдайын</a:t>
            </a:r>
            <a:r>
              <a:rPr lang="ru-RU" dirty="0"/>
              <a:t> </a:t>
            </a:r>
            <a:r>
              <a:rPr lang="ru-RU" dirty="0" err="1" smtClean="0"/>
              <a:t>нақты</a:t>
            </a:r>
            <a:r>
              <a:rPr lang="ru-RU" dirty="0" smtClean="0"/>
              <a:t> </a:t>
            </a:r>
            <a:r>
              <a:rPr lang="ru-RU" dirty="0" err="1"/>
              <a:t>әлеуметтік</a:t>
            </a:r>
            <a:r>
              <a:rPr lang="ru-RU" dirty="0"/>
              <a:t> — </a:t>
            </a:r>
            <a:r>
              <a:rPr lang="ru-RU" dirty="0" err="1"/>
              <a:t>экономикалық</a:t>
            </a:r>
            <a:r>
              <a:rPr lang="ru-RU" dirty="0"/>
              <a:t> </a:t>
            </a:r>
            <a:r>
              <a:rPr lang="ru-RU" dirty="0" err="1"/>
              <a:t>жағдайларда</a:t>
            </a:r>
            <a:r>
              <a:rPr lang="ru-RU" dirty="0"/>
              <a:t> </a:t>
            </a:r>
            <a:r>
              <a:rPr lang="ru-RU" dirty="0" err="1"/>
              <a:t>өзіндік</a:t>
            </a:r>
            <a:r>
              <a:rPr lang="ru-RU" dirty="0"/>
              <a:t> </a:t>
            </a:r>
            <a:r>
              <a:rPr lang="ru-RU" dirty="0" err="1"/>
              <a:t>дамыту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өз</a:t>
            </a:r>
            <a:r>
              <a:rPr lang="ru-RU" dirty="0"/>
              <a:t> </a:t>
            </a:r>
            <a:r>
              <a:rPr lang="ru-RU" dirty="0" err="1"/>
              <a:t>орнын</a:t>
            </a:r>
            <a:r>
              <a:rPr lang="ru-RU" dirty="0"/>
              <a:t> </a:t>
            </a:r>
            <a:r>
              <a:rPr lang="ru-RU" dirty="0" err="1"/>
              <a:t>таба</a:t>
            </a:r>
            <a:r>
              <a:rPr lang="ru-RU" dirty="0"/>
              <a:t> </a:t>
            </a:r>
            <a:r>
              <a:rPr lang="ru-RU" dirty="0" err="1"/>
              <a:t>алу</a:t>
            </a:r>
            <a:r>
              <a:rPr lang="ru-RU" dirty="0"/>
              <a:t> </a:t>
            </a:r>
            <a:r>
              <a:rPr lang="ru-RU" dirty="0" err="1" smtClean="0"/>
              <a:t>кабілетін</a:t>
            </a:r>
            <a:r>
              <a:rPr lang="ru-RU" dirty="0" smtClean="0"/>
              <a:t> </a:t>
            </a:r>
            <a:r>
              <a:rPr lang="ru-RU" dirty="0" err="1"/>
              <a:t>қамтамасыз</a:t>
            </a:r>
            <a:r>
              <a:rPr lang="ru-RU" dirty="0"/>
              <a:t> </a:t>
            </a:r>
            <a:r>
              <a:rPr lang="ru-RU" dirty="0" err="1"/>
              <a:t>еткізетін</a:t>
            </a:r>
            <a:r>
              <a:rPr lang="ru-RU" dirty="0"/>
              <a:t> </a:t>
            </a:r>
            <a:r>
              <a:rPr lang="ru-RU" dirty="0" err="1"/>
              <a:t>мұғалімнін</a:t>
            </a:r>
            <a:r>
              <a:rPr lang="ru-RU" dirty="0"/>
              <a:t> </a:t>
            </a:r>
            <a:r>
              <a:rPr lang="ru-RU" dirty="0" err="1"/>
              <a:t>басшылыққа</a:t>
            </a:r>
            <a:r>
              <a:rPr lang="ru-RU" dirty="0"/>
              <a:t> </a:t>
            </a:r>
            <a:r>
              <a:rPr lang="ru-RU" dirty="0" err="1"/>
              <a:t>алуға</a:t>
            </a:r>
            <a:r>
              <a:rPr lang="ru-RU" dirty="0"/>
              <a:t> </a:t>
            </a:r>
            <a:r>
              <a:rPr lang="ru-RU" dirty="0" err="1"/>
              <a:t>тиісті</a:t>
            </a:r>
            <a:r>
              <a:rPr lang="ru-RU" dirty="0"/>
              <a:t> </a:t>
            </a:r>
            <a:r>
              <a:rPr lang="ru-RU" dirty="0" err="1"/>
              <a:t>принциптерінде</a:t>
            </a:r>
            <a:r>
              <a:rPr lang="ru-RU" dirty="0"/>
              <a:t> </a:t>
            </a:r>
            <a:r>
              <a:rPr lang="ru-RU" dirty="0" err="1"/>
              <a:t>тұжырымдарға</a:t>
            </a:r>
            <a:r>
              <a:rPr lang="ru-RU" dirty="0"/>
              <a:t> </a:t>
            </a:r>
            <a:r>
              <a:rPr lang="ru-RU" dirty="0" err="1"/>
              <a:t>мүмкін</a:t>
            </a:r>
            <a:r>
              <a:rPr lang="ru-RU" dirty="0"/>
              <a:t> </a:t>
            </a:r>
            <a:r>
              <a:rPr lang="ru-RU" dirty="0" err="1"/>
              <a:t>болды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97841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 err="1"/>
              <a:t>Принциптер</a:t>
            </a:r>
            <a:r>
              <a:rPr lang="ru-RU" dirty="0"/>
              <a:t> </a:t>
            </a:r>
            <a:r>
              <a:rPr lang="ru-RU" dirty="0" err="1"/>
              <a:t>мұғалімнің</a:t>
            </a:r>
            <a:r>
              <a:rPr lang="ru-RU" dirty="0"/>
              <a:t> </a:t>
            </a:r>
            <a:r>
              <a:rPr lang="ru-RU" dirty="0" err="1"/>
              <a:t>іс</a:t>
            </a:r>
            <a:r>
              <a:rPr lang="ru-RU" dirty="0"/>
              <a:t>- </a:t>
            </a:r>
            <a:r>
              <a:rPr lang="ru-RU" dirty="0" err="1"/>
              <a:t>әрекетін</a:t>
            </a:r>
            <a:r>
              <a:rPr lang="ru-RU" dirty="0"/>
              <a:t> </a:t>
            </a:r>
            <a:r>
              <a:rPr lang="ru-RU" dirty="0" err="1"/>
              <a:t>ұйымдастыруға</a:t>
            </a:r>
            <a:r>
              <a:rPr lang="ru-RU" dirty="0"/>
              <a:t> </a:t>
            </a:r>
            <a:r>
              <a:rPr lang="ru-RU" dirty="0" err="1"/>
              <a:t>қойған</a:t>
            </a:r>
            <a:r>
              <a:rPr lang="ru-RU" dirty="0"/>
              <a:t> </a:t>
            </a:r>
            <a:r>
              <a:rPr lang="ru-RU" dirty="0" err="1"/>
              <a:t>негізгі</a:t>
            </a:r>
            <a:r>
              <a:rPr lang="ru-RU" dirty="0"/>
              <a:t> </a:t>
            </a:r>
            <a:r>
              <a:rPr lang="ru-RU" dirty="0" err="1"/>
              <a:t>талаптар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есептеледі</a:t>
            </a:r>
            <a:r>
              <a:rPr lang="ru-RU" dirty="0"/>
              <a:t>, </a:t>
            </a:r>
            <a:r>
              <a:rPr lang="ru-RU" dirty="0" err="1"/>
              <a:t>олар</a:t>
            </a:r>
            <a:r>
              <a:rPr lang="ru-RU" dirty="0"/>
              <a:t> </a:t>
            </a:r>
            <a:r>
              <a:rPr lang="ru-RU" dirty="0" err="1"/>
              <a:t>тұрақты</a:t>
            </a:r>
            <a:r>
              <a:rPr lang="ru-RU" dirty="0"/>
              <a:t> </a:t>
            </a:r>
            <a:r>
              <a:rPr lang="ru-RU" dirty="0" err="1"/>
              <a:t>нысаналар</a:t>
            </a:r>
            <a:r>
              <a:rPr lang="ru-RU" dirty="0"/>
              <a:t> </a:t>
            </a:r>
            <a:r>
              <a:rPr lang="ru-RU" dirty="0" err="1"/>
              <a:t>болып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педагогикалық</a:t>
            </a:r>
            <a:r>
              <a:rPr lang="ru-RU" dirty="0"/>
              <a:t> </a:t>
            </a:r>
            <a:r>
              <a:rPr lang="ru-RU" dirty="0" err="1"/>
              <a:t>процестің</a:t>
            </a:r>
            <a:r>
              <a:rPr lang="ru-RU" dirty="0"/>
              <a:t> </a:t>
            </a:r>
            <a:r>
              <a:rPr lang="ru-RU" dirty="0" err="1"/>
              <a:t>қызмет</a:t>
            </a:r>
            <a:r>
              <a:rPr lang="ru-RU" dirty="0"/>
              <a:t> </a:t>
            </a:r>
            <a:r>
              <a:rPr lang="ru-RU" dirty="0" err="1"/>
              <a:t>е</a:t>
            </a:r>
            <a:r>
              <a:rPr lang="ru-RU" dirty="0" err="1" smtClean="0"/>
              <a:t>туінде</a:t>
            </a:r>
            <a:r>
              <a:rPr lang="ru-RU" dirty="0" smtClean="0"/>
              <a:t> </a:t>
            </a:r>
            <a:r>
              <a:rPr lang="ru-RU" dirty="0" err="1"/>
              <a:t>творчестволық</a:t>
            </a:r>
            <a:r>
              <a:rPr lang="ru-RU" dirty="0"/>
              <a:t> </a:t>
            </a:r>
            <a:r>
              <a:rPr lang="ru-RU" dirty="0" err="1"/>
              <a:t>түрде</a:t>
            </a:r>
            <a:r>
              <a:rPr lang="ru-RU" dirty="0"/>
              <a:t> </a:t>
            </a:r>
            <a:r>
              <a:rPr lang="ru-RU" dirty="0" err="1"/>
              <a:t>көрінеді</a:t>
            </a:r>
            <a:r>
              <a:rPr lang="ru-RU" dirty="0"/>
              <a:t>. </a:t>
            </a:r>
            <a:r>
              <a:rPr lang="ru-RU" dirty="0" err="1"/>
              <a:t>Негізінен</a:t>
            </a:r>
            <a:r>
              <a:rPr lang="ru-RU" dirty="0"/>
              <a:t> </a:t>
            </a:r>
            <a:r>
              <a:rPr lang="ru-RU" dirty="0" err="1"/>
              <a:t>принциптерде</a:t>
            </a:r>
            <a:r>
              <a:rPr lang="ru-RU" dirty="0"/>
              <a:t> </a:t>
            </a:r>
            <a:r>
              <a:rPr lang="ru-RU" dirty="0" err="1"/>
              <a:t>педагогикалық</a:t>
            </a:r>
            <a:r>
              <a:rPr lang="ru-RU" dirty="0"/>
              <a:t> </a:t>
            </a:r>
            <a:r>
              <a:rPr lang="ru-RU" dirty="0" err="1"/>
              <a:t>процестің</a:t>
            </a:r>
            <a:r>
              <a:rPr lang="ru-RU" dirty="0"/>
              <a:t> </a:t>
            </a:r>
            <a:r>
              <a:rPr lang="ru-RU" dirty="0" err="1"/>
              <a:t>заңдары</a:t>
            </a:r>
            <a:r>
              <a:rPr lang="ru-RU" dirty="0"/>
              <a:t> мен </a:t>
            </a:r>
            <a:r>
              <a:rPr lang="ru-RU" dirty="0" err="1"/>
              <a:t>зандылықтары</a:t>
            </a:r>
            <a:r>
              <a:rPr lang="ru-RU" dirty="0"/>
              <a:t> </a:t>
            </a:r>
            <a:r>
              <a:rPr lang="ru-RU" dirty="0" err="1"/>
              <a:t>жүзеге</a:t>
            </a:r>
            <a:r>
              <a:rPr lang="ru-RU" dirty="0"/>
              <a:t> </a:t>
            </a:r>
            <a:r>
              <a:rPr lang="ru-RU" dirty="0" err="1"/>
              <a:t>асады</a:t>
            </a:r>
            <a:r>
              <a:rPr lang="ru-RU" dirty="0"/>
              <a:t>.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мұғалімнің</a:t>
            </a:r>
            <a:r>
              <a:rPr lang="ru-RU" dirty="0"/>
              <a:t> </a:t>
            </a:r>
            <a:r>
              <a:rPr lang="ru-RU" dirty="0" err="1"/>
              <a:t>теориядан</a:t>
            </a:r>
            <a:r>
              <a:rPr lang="ru-RU" dirty="0"/>
              <a:t> </a:t>
            </a:r>
            <a:r>
              <a:rPr lang="ru-RU" dirty="0" err="1"/>
              <a:t>практикалық</a:t>
            </a:r>
            <a:r>
              <a:rPr lang="ru-RU" dirty="0"/>
              <a:t> </a:t>
            </a:r>
            <a:r>
              <a:rPr lang="ru-RU" dirty="0" err="1"/>
              <a:t>әрекетке</a:t>
            </a:r>
            <a:r>
              <a:rPr lang="ru-RU" dirty="0"/>
              <a:t> </a:t>
            </a:r>
            <a:r>
              <a:rPr lang="ru-RU" dirty="0" err="1"/>
              <a:t>көшуі</a:t>
            </a:r>
            <a:r>
              <a:rPr lang="ru-RU" dirty="0"/>
              <a:t> </a:t>
            </a:r>
            <a:r>
              <a:rPr lang="ru-RU" dirty="0" err="1"/>
              <a:t>болады</a:t>
            </a:r>
            <a:r>
              <a:rPr lang="ru-RU" dirty="0"/>
              <a:t>:</a:t>
            </a:r>
            <a:br>
              <a:rPr lang="ru-RU" dirty="0"/>
            </a:br>
            <a:r>
              <a:rPr lang="ru-RU" dirty="0"/>
              <a:t>— </a:t>
            </a:r>
            <a:r>
              <a:rPr lang="ru-RU" dirty="0" err="1"/>
              <a:t>педагогикалық</a:t>
            </a:r>
            <a:r>
              <a:rPr lang="ru-RU" dirty="0"/>
              <a:t> </a:t>
            </a:r>
            <a:r>
              <a:rPr lang="ru-RU" dirty="0" err="1"/>
              <a:t>процестің</a:t>
            </a:r>
            <a:r>
              <a:rPr lang="ru-RU" dirty="0"/>
              <a:t> </a:t>
            </a:r>
            <a:r>
              <a:rPr lang="ru-RU" dirty="0" err="1"/>
              <a:t>ізеттілігі</a:t>
            </a:r>
            <a:r>
              <a:rPr lang="ru-RU" dirty="0"/>
              <a:t>, </a:t>
            </a:r>
            <a:r>
              <a:rPr lang="ru-RU" dirty="0" err="1"/>
              <a:t>тұлғалық</a:t>
            </a:r>
            <a:r>
              <a:rPr lang="ru-RU" dirty="0"/>
              <a:t> </a:t>
            </a:r>
            <a:r>
              <a:rPr lang="ru-RU" dirty="0" err="1"/>
              <a:t>нысандық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бағыттылығы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>— </a:t>
            </a:r>
            <a:r>
              <a:rPr lang="ru-RU" dirty="0" err="1"/>
              <a:t>іс</a:t>
            </a:r>
            <a:r>
              <a:rPr lang="ru-RU" dirty="0"/>
              <a:t> — </a:t>
            </a:r>
            <a:r>
              <a:rPr lang="ru-RU" dirty="0" err="1"/>
              <a:t>әрекеттің</a:t>
            </a:r>
            <a:r>
              <a:rPr lang="ru-RU" dirty="0"/>
              <a:t> </a:t>
            </a:r>
            <a:r>
              <a:rPr lang="ru-RU" dirty="0" err="1"/>
              <a:t>санамен</a:t>
            </a:r>
            <a:r>
              <a:rPr lang="ru-RU" dirty="0"/>
              <a:t> </a:t>
            </a:r>
            <a:r>
              <a:rPr lang="ru-RU" dirty="0" err="1"/>
              <a:t>мінез</a:t>
            </a:r>
            <a:r>
              <a:rPr lang="ru-RU" dirty="0"/>
              <a:t> — </a:t>
            </a:r>
            <a:r>
              <a:rPr lang="ru-RU" dirty="0" err="1"/>
              <a:t>құлық</a:t>
            </a:r>
            <a:r>
              <a:rPr lang="ru-RU" dirty="0"/>
              <a:t> </a:t>
            </a:r>
            <a:r>
              <a:rPr lang="ru-RU" dirty="0" err="1"/>
              <a:t>бірлігін</a:t>
            </a:r>
            <a:r>
              <a:rPr lang="ru-RU" dirty="0"/>
              <a:t> </a:t>
            </a:r>
            <a:r>
              <a:rPr lang="ru-RU" dirty="0" err="1"/>
              <a:t>қалыптастыруға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бағыттылығы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>— </a:t>
            </a:r>
            <a:r>
              <a:rPr lang="ru-RU" dirty="0" err="1"/>
              <a:t>педагогикалық</a:t>
            </a:r>
            <a:r>
              <a:rPr lang="ru-RU" dirty="0"/>
              <a:t> </a:t>
            </a:r>
            <a:r>
              <a:rPr lang="ru-RU" dirty="0" err="1" smtClean="0"/>
              <a:t>үдерістегі</a:t>
            </a:r>
            <a:r>
              <a:rPr lang="ru-RU" dirty="0" smtClean="0"/>
              <a:t> </a:t>
            </a:r>
            <a:r>
              <a:rPr lang="ru-RU" dirty="0" err="1"/>
              <a:t>іс</a:t>
            </a:r>
            <a:r>
              <a:rPr lang="ru-RU" dirty="0"/>
              <a:t> — </a:t>
            </a:r>
            <a:r>
              <a:rPr lang="ru-RU" dirty="0" err="1"/>
              <a:t>әрекеттерді</a:t>
            </a:r>
            <a:r>
              <a:rPr lang="ru-RU" dirty="0"/>
              <a:t> </a:t>
            </a:r>
            <a:r>
              <a:rPr lang="ru-RU" dirty="0" err="1"/>
              <a:t>оқушылар</a:t>
            </a:r>
            <a:r>
              <a:rPr lang="ru-RU" dirty="0"/>
              <a:t> </a:t>
            </a:r>
            <a:r>
              <a:rPr lang="ru-RU" dirty="0" err="1"/>
              <a:t>тұлғасын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дамытудың</a:t>
            </a:r>
            <a:r>
              <a:rPr lang="ru-RU" dirty="0"/>
              <a:t> </a:t>
            </a:r>
            <a:r>
              <a:rPr lang="ru-RU" dirty="0" err="1"/>
              <a:t>көкейкесті</a:t>
            </a:r>
            <a:r>
              <a:rPr lang="ru-RU" dirty="0"/>
              <a:t> </a:t>
            </a:r>
            <a:r>
              <a:rPr lang="ru-RU" dirty="0" err="1"/>
              <a:t>қажеттілігін</a:t>
            </a:r>
            <a:r>
              <a:rPr lang="ru-RU" dirty="0"/>
              <a:t> </a:t>
            </a:r>
            <a:r>
              <a:rPr lang="ru-RU" dirty="0" err="1"/>
              <a:t>ескере</a:t>
            </a:r>
            <a:r>
              <a:rPr lang="ru-RU" dirty="0"/>
              <a:t> </a:t>
            </a:r>
            <a:r>
              <a:rPr lang="ru-RU" dirty="0" err="1"/>
              <a:t>отырып</a:t>
            </a:r>
            <a:r>
              <a:rPr lang="ru-RU" dirty="0"/>
              <a:t> </a:t>
            </a:r>
            <a:r>
              <a:rPr lang="ru-RU" dirty="0" err="1"/>
              <a:t>ұйымдастыру</a:t>
            </a:r>
            <a:r>
              <a:rPr lang="ru-RU" dirty="0"/>
              <a:t>;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02386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— </a:t>
            </a:r>
            <a:r>
              <a:rPr lang="ru-RU" dirty="0" err="1"/>
              <a:t>педагогикалық</a:t>
            </a:r>
            <a:r>
              <a:rPr lang="ru-RU" dirty="0"/>
              <a:t> </a:t>
            </a:r>
            <a:r>
              <a:rPr lang="ru-RU" dirty="0" err="1"/>
              <a:t>талап</a:t>
            </a:r>
            <a:r>
              <a:rPr lang="ru-RU" dirty="0"/>
              <a:t> </a:t>
            </a:r>
            <a:r>
              <a:rPr lang="ru-RU" dirty="0" err="1"/>
              <a:t>қоюшылықты</a:t>
            </a:r>
            <a:r>
              <a:rPr lang="ru-RU" dirty="0"/>
              <a:t> </a:t>
            </a:r>
            <a:r>
              <a:rPr lang="ru-RU" dirty="0" err="1"/>
              <a:t>окушының</a:t>
            </a:r>
            <a:r>
              <a:rPr lang="ru-RU" dirty="0"/>
              <a:t> </a:t>
            </a:r>
            <a:r>
              <a:rPr lang="ru-RU" dirty="0" err="1"/>
              <a:t>көзқарасын</a:t>
            </a:r>
            <a:r>
              <a:rPr lang="ru-RU" dirty="0"/>
              <a:t> </a:t>
            </a:r>
            <a:r>
              <a:rPr lang="ru-RU" dirty="0" smtClean="0"/>
              <a:t>оны </a:t>
            </a:r>
            <a:r>
              <a:rPr lang="ru-RU" dirty="0" err="1" smtClean="0"/>
              <a:t>адамдарға</a:t>
            </a:r>
            <a:r>
              <a:rPr lang="ru-RU" dirty="0"/>
              <a:t>, </a:t>
            </a:r>
            <a:r>
              <a:rPr lang="ru-RU" dirty="0" err="1"/>
              <a:t>құбылыстарға</a:t>
            </a:r>
            <a:r>
              <a:rPr lang="ru-RU" dirty="0"/>
              <a:t>, </a:t>
            </a:r>
            <a:r>
              <a:rPr lang="ru-RU" dirty="0" err="1"/>
              <a:t>процестерге</a:t>
            </a:r>
            <a:r>
              <a:rPr lang="ru-RU" dirty="0"/>
              <a:t> </a:t>
            </a:r>
            <a:r>
              <a:rPr lang="ru-RU" dirty="0" err="1"/>
              <a:t>қарым</a:t>
            </a:r>
            <a:r>
              <a:rPr lang="ru-RU" dirty="0"/>
              <a:t> -</a:t>
            </a:r>
            <a:r>
              <a:rPr lang="ru-RU" dirty="0" err="1"/>
              <a:t>қатынасын</a:t>
            </a:r>
            <a:r>
              <a:rPr lang="ru-RU" dirty="0"/>
              <a:t> </a:t>
            </a:r>
            <a:r>
              <a:rPr lang="ru-RU" dirty="0" err="1" smtClean="0"/>
              <a:t>сыйлаумен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ұйымдастыру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>— </a:t>
            </a:r>
            <a:r>
              <a:rPr lang="ru-RU" dirty="0" err="1"/>
              <a:t>оқушы</a:t>
            </a:r>
            <a:r>
              <a:rPr lang="ru-RU" dirty="0"/>
              <a:t> мен </a:t>
            </a:r>
            <a:r>
              <a:rPr lang="ru-RU" dirty="0" err="1"/>
              <a:t>ұжымның</a:t>
            </a:r>
            <a:r>
              <a:rPr lang="ru-RU" dirty="0"/>
              <a:t> </a:t>
            </a:r>
            <a:r>
              <a:rPr lang="ru-RU" dirty="0" err="1"/>
              <a:t>дамуында</a:t>
            </a:r>
            <a:r>
              <a:rPr lang="ru-RU" dirty="0"/>
              <a:t> </a:t>
            </a:r>
            <a:r>
              <a:rPr lang="ru-RU" dirty="0" err="1"/>
              <a:t>жеке</a:t>
            </a:r>
            <a:r>
              <a:rPr lang="ru-RU" dirty="0"/>
              <a:t> </a:t>
            </a:r>
            <a:r>
              <a:rPr lang="ru-RU" dirty="0" err="1"/>
              <a:t>даралықты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(</a:t>
            </a:r>
            <a:r>
              <a:rPr lang="ru-RU" dirty="0" err="1"/>
              <a:t>индивидуалдық</a:t>
            </a:r>
            <a:r>
              <a:rPr lang="ru-RU" dirty="0"/>
              <a:t>) </a:t>
            </a:r>
            <a:r>
              <a:rPr lang="ru-RU" dirty="0" err="1"/>
              <a:t>психологиялық</a:t>
            </a:r>
            <a:r>
              <a:rPr lang="ru-RU" dirty="0"/>
              <a:t> </a:t>
            </a:r>
            <a:r>
              <a:rPr lang="ru-RU" dirty="0" err="1"/>
              <a:t>физиологиялық</a:t>
            </a:r>
            <a:r>
              <a:rPr lang="ru-RU" dirty="0"/>
              <a:t> </a:t>
            </a:r>
            <a:r>
              <a:rPr lang="ru-RU" dirty="0" err="1"/>
              <a:t>жас</a:t>
            </a:r>
            <a:r>
              <a:rPr lang="ru-RU" dirty="0"/>
              <a:t> </a:t>
            </a:r>
            <a:r>
              <a:rPr lang="ru-RU" dirty="0" err="1"/>
              <a:t>ерекшелік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>пен </a:t>
            </a:r>
            <a:r>
              <a:rPr lang="ru-RU" dirty="0" err="1"/>
              <a:t>ұлттық</a:t>
            </a:r>
            <a:r>
              <a:rPr lang="ru-RU" dirty="0"/>
              <a:t> </a:t>
            </a:r>
            <a:r>
              <a:rPr lang="ru-RU" dirty="0" err="1"/>
              <a:t>ерекшеліктерді</a:t>
            </a:r>
            <a:r>
              <a:rPr lang="ru-RU" dirty="0"/>
              <a:t> </a:t>
            </a:r>
            <a:r>
              <a:rPr lang="ru-RU" dirty="0" err="1"/>
              <a:t>ескеру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>— </a:t>
            </a:r>
            <a:r>
              <a:rPr lang="ru-RU" dirty="0" err="1"/>
              <a:t>педагогакалық</a:t>
            </a:r>
            <a:r>
              <a:rPr lang="ru-RU" dirty="0"/>
              <a:t> </a:t>
            </a:r>
            <a:r>
              <a:rPr lang="ru-RU" dirty="0" err="1" smtClean="0"/>
              <a:t>басшылықты</a:t>
            </a:r>
            <a:r>
              <a:rPr lang="ru-RU" dirty="0" smtClean="0"/>
              <a:t> </a:t>
            </a:r>
            <a:r>
              <a:rPr lang="ru-RU" dirty="0" err="1"/>
              <a:t>оқушылардың</a:t>
            </a:r>
            <a:r>
              <a:rPr lang="ru-RU" dirty="0"/>
              <a:t> </a:t>
            </a:r>
            <a:r>
              <a:rPr lang="ru-RU" dirty="0" err="1"/>
              <a:t>инциативасымен</a:t>
            </a:r>
            <a:r>
              <a:rPr lang="ru-RU" dirty="0"/>
              <a:t>,</a:t>
            </a:r>
            <a:br>
              <a:rPr lang="ru-RU" dirty="0"/>
            </a:br>
            <a:r>
              <a:rPr lang="ru-RU" dirty="0" err="1"/>
              <a:t>қайраткерлігімен</a:t>
            </a:r>
            <a:r>
              <a:rPr lang="ru-RU" dirty="0"/>
              <a:t> </a:t>
            </a:r>
            <a:r>
              <a:rPr lang="ru-RU" dirty="0" err="1"/>
              <a:t>ұластыру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>— </a:t>
            </a:r>
            <a:r>
              <a:rPr lang="ru-RU" dirty="0" err="1"/>
              <a:t>оқушылардың</a:t>
            </a:r>
            <a:r>
              <a:rPr lang="ru-RU" dirty="0"/>
              <a:t> </a:t>
            </a:r>
            <a:r>
              <a:rPr lang="ru-RU" dirty="0" err="1"/>
              <a:t>іс</a:t>
            </a:r>
            <a:r>
              <a:rPr lang="ru-RU" dirty="0"/>
              <a:t>- </a:t>
            </a:r>
            <a:r>
              <a:rPr lang="ru-RU" dirty="0" err="1"/>
              <a:t>әрекеттерде</a:t>
            </a:r>
            <a:r>
              <a:rPr lang="ru-RU" dirty="0"/>
              <a:t> </a:t>
            </a:r>
            <a:r>
              <a:rPr lang="ru-RU" dirty="0" err="1"/>
              <a:t>тиімді</a:t>
            </a:r>
            <a:r>
              <a:rPr lang="ru-RU" dirty="0"/>
              <a:t> </a:t>
            </a:r>
            <a:r>
              <a:rPr lang="ru-RU" dirty="0" err="1"/>
              <a:t>нәтижелерге</a:t>
            </a:r>
            <a:r>
              <a:rPr lang="ru-RU" dirty="0"/>
              <a:t> </a:t>
            </a:r>
            <a:r>
              <a:rPr lang="ru-RU" dirty="0" err="1"/>
              <a:t>жетуге</a:t>
            </a:r>
            <a:r>
              <a:rPr lang="ru-RU" dirty="0"/>
              <a:t> </a:t>
            </a:r>
            <a:r>
              <a:rPr lang="ru-RU" dirty="0" err="1"/>
              <a:t>көмектесу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>— </a:t>
            </a:r>
            <a:r>
              <a:rPr lang="ru-RU" dirty="0" err="1"/>
              <a:t>ұстаздардың</a:t>
            </a:r>
            <a:r>
              <a:rPr lang="ru-RU" dirty="0"/>
              <a:t>, </a:t>
            </a:r>
            <a:r>
              <a:rPr lang="ru-RU" dirty="0" err="1" smtClean="0"/>
              <a:t>оқушылар</a:t>
            </a:r>
            <a:r>
              <a:rPr lang="ru-RU" dirty="0" smtClean="0"/>
              <a:t> </a:t>
            </a:r>
            <a:r>
              <a:rPr lang="ru-RU" dirty="0" err="1"/>
              <a:t>ұжымының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отбасыларының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оқушыларға</a:t>
            </a:r>
            <a:r>
              <a:rPr lang="ru-RU" dirty="0"/>
              <a:t> </a:t>
            </a:r>
            <a:r>
              <a:rPr lang="ru-RU" dirty="0" err="1"/>
              <a:t>қоятын</a:t>
            </a:r>
            <a:r>
              <a:rPr lang="ru-RU" dirty="0"/>
              <a:t> </a:t>
            </a:r>
            <a:r>
              <a:rPr lang="ru-RU" dirty="0" err="1"/>
              <a:t>талаптарының</a:t>
            </a:r>
            <a:r>
              <a:rPr lang="ru-RU" dirty="0"/>
              <a:t> </a:t>
            </a:r>
            <a:r>
              <a:rPr lang="ru-RU" dirty="0" err="1"/>
              <a:t>үйлесімділігі</a:t>
            </a:r>
            <a:r>
              <a:rPr lang="ru-RU" dirty="0"/>
              <a:t>;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51408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— </a:t>
            </a:r>
            <a:r>
              <a:rPr lang="ru-RU" dirty="0" err="1"/>
              <a:t>әрбір</a:t>
            </a:r>
            <a:r>
              <a:rPr lang="ru-RU" dirty="0"/>
              <a:t> бала </a:t>
            </a:r>
            <a:r>
              <a:rPr lang="ru-RU" dirty="0" err="1"/>
              <a:t>үшін</a:t>
            </a:r>
            <a:r>
              <a:rPr lang="ru-RU" dirty="0"/>
              <a:t> </a:t>
            </a:r>
            <a:r>
              <a:rPr lang="ru-RU" dirty="0" err="1"/>
              <a:t>тиімді</a:t>
            </a:r>
            <a:r>
              <a:rPr lang="ru-RU" dirty="0"/>
              <a:t> </a:t>
            </a:r>
            <a:r>
              <a:rPr lang="ru-RU" dirty="0" err="1"/>
              <a:t>психологиялық</a:t>
            </a:r>
            <a:r>
              <a:rPr lang="ru-RU" dirty="0"/>
              <a:t> </a:t>
            </a:r>
            <a:r>
              <a:rPr lang="ru-RU" dirty="0" err="1"/>
              <a:t>ахуалдың</a:t>
            </a:r>
            <a:r>
              <a:rPr lang="ru-RU" dirty="0"/>
              <a:t> </a:t>
            </a:r>
            <a:r>
              <a:rPr lang="ru-RU" dirty="0" err="1"/>
              <a:t>әлеуметтік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қауіпсіздігін</a:t>
            </a:r>
            <a:r>
              <a:rPr lang="ru-RU" dirty="0"/>
              <a:t> </a:t>
            </a:r>
            <a:r>
              <a:rPr lang="ru-RU" dirty="0" err="1"/>
              <a:t>қамтамасыз</a:t>
            </a:r>
            <a:r>
              <a:rPr lang="ru-RU" dirty="0"/>
              <a:t> </a:t>
            </a:r>
            <a:r>
              <a:rPr lang="ru-RU" dirty="0" err="1"/>
              <a:t>ету</a:t>
            </a:r>
            <a:r>
              <a:rPr lang="ru-RU" dirty="0"/>
              <a:t>;</a:t>
            </a:r>
            <a:br>
              <a:rPr lang="ru-RU" dirty="0"/>
            </a:br>
            <a:r>
              <a:rPr lang="ru-RU" dirty="0"/>
              <a:t>— </a:t>
            </a:r>
            <a:r>
              <a:rPr lang="ru-RU" dirty="0" err="1"/>
              <a:t>оқушы</a:t>
            </a:r>
            <a:r>
              <a:rPr lang="ru-RU" dirty="0"/>
              <a:t> </a:t>
            </a:r>
            <a:r>
              <a:rPr lang="ru-RU" dirty="0" err="1"/>
              <a:t>тұлғасы</a:t>
            </a:r>
            <a:r>
              <a:rPr lang="ru-RU" dirty="0"/>
              <a:t> мен </a:t>
            </a:r>
            <a:r>
              <a:rPr lang="ru-RU" dirty="0" err="1"/>
              <a:t>ұжымның</a:t>
            </a:r>
            <a:r>
              <a:rPr lang="ru-RU" dirty="0"/>
              <a:t> </a:t>
            </a:r>
            <a:r>
              <a:rPr lang="ru-RU" dirty="0" err="1"/>
              <a:t>дамуыңдағы</a:t>
            </a:r>
            <a:r>
              <a:rPr lang="ru-RU" dirty="0"/>
              <a:t> </a:t>
            </a:r>
            <a:r>
              <a:rPr lang="ru-RU" dirty="0" err="1"/>
              <a:t>жаңа</a:t>
            </a:r>
            <a:r>
              <a:rPr lang="ru-RU" dirty="0"/>
              <a:t> </a:t>
            </a:r>
            <a:r>
              <a:rPr lang="ru-RU" dirty="0" err="1"/>
              <a:t>құрылымды</a:t>
            </a:r>
            <a:r>
              <a:rPr lang="ru-RU" dirty="0"/>
              <a:t/>
            </a:r>
            <a:br>
              <a:rPr lang="ru-RU" dirty="0"/>
            </a:br>
            <a:r>
              <a:rPr lang="ru-RU" dirty="0" err="1"/>
              <a:t>үздіксіз</a:t>
            </a:r>
            <a:r>
              <a:rPr lang="ru-RU" dirty="0"/>
              <a:t> </a:t>
            </a:r>
            <a:r>
              <a:rPr lang="ru-RU" dirty="0" err="1"/>
              <a:t>бақылау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 err="1"/>
              <a:t>Заңдар</a:t>
            </a:r>
            <a:r>
              <a:rPr lang="ru-RU" dirty="0"/>
              <a:t>, </a:t>
            </a:r>
            <a:r>
              <a:rPr lang="ru-RU" dirty="0" err="1"/>
              <a:t>заңдылықтар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педагогикалық</a:t>
            </a:r>
            <a:r>
              <a:rPr lang="ru-RU" dirty="0"/>
              <a:t> </a:t>
            </a:r>
            <a:r>
              <a:rPr lang="ru-RU" dirty="0" err="1"/>
              <a:t>процесті</a:t>
            </a:r>
            <a:r>
              <a:rPr lang="ru-RU" dirty="0"/>
              <a:t> </a:t>
            </a:r>
            <a:r>
              <a:rPr lang="ru-RU" dirty="0" err="1"/>
              <a:t>ұйымдастыру</a:t>
            </a:r>
            <a:r>
              <a:rPr lang="ru-RU" dirty="0"/>
              <a:t> </a:t>
            </a:r>
            <a:r>
              <a:rPr lang="ru-RU" dirty="0" err="1"/>
              <a:t>принциптері</a:t>
            </a:r>
            <a:r>
              <a:rPr lang="ru-RU" dirty="0"/>
              <a:t> </a:t>
            </a:r>
            <a:r>
              <a:rPr lang="ru-RU" dirty="0" err="1"/>
              <a:t>озара</a:t>
            </a:r>
            <a:r>
              <a:rPr lang="ru-RU" dirty="0"/>
              <a:t> </a:t>
            </a:r>
            <a:r>
              <a:rPr lang="ru-RU" dirty="0" err="1"/>
              <a:t>байланыста</a:t>
            </a:r>
            <a:r>
              <a:rPr lang="ru-RU" dirty="0"/>
              <a:t> </a:t>
            </a:r>
            <a:r>
              <a:rPr lang="ru-RU" dirty="0" err="1"/>
              <a:t>болуы</a:t>
            </a:r>
            <a:r>
              <a:rPr lang="ru-RU" dirty="0"/>
              <a:t> </a:t>
            </a:r>
            <a:r>
              <a:rPr lang="ru-RU" dirty="0" err="1"/>
              <a:t>мүмкін</a:t>
            </a:r>
            <a:r>
              <a:rPr lang="ru-RU" dirty="0"/>
              <a:t>. </a:t>
            </a:r>
            <a:r>
              <a:rPr lang="ru-RU" dirty="0" err="1"/>
              <a:t>Бұл</a:t>
            </a:r>
            <a:r>
              <a:rPr lang="ru-RU" dirty="0"/>
              <a:t> </a:t>
            </a:r>
            <a:r>
              <a:rPr lang="ru-RU" dirty="0" err="1"/>
              <a:t>өзара</a:t>
            </a:r>
            <a:r>
              <a:rPr lang="ru-RU" dirty="0"/>
              <a:t> </a:t>
            </a:r>
            <a:r>
              <a:rPr lang="ru-RU" dirty="0" err="1"/>
              <a:t>байланыстылық</a:t>
            </a:r>
            <a:r>
              <a:rPr lang="ru-RU" dirty="0"/>
              <a:t> </a:t>
            </a:r>
            <a:r>
              <a:rPr lang="ru-RU" dirty="0" err="1"/>
              <a:t>процестің</a:t>
            </a:r>
            <a:r>
              <a:rPr lang="ru-RU" dirty="0"/>
              <a:t> </a:t>
            </a:r>
            <a:r>
              <a:rPr lang="ru-RU" dirty="0" err="1"/>
              <a:t>мәнінен</a:t>
            </a:r>
            <a:r>
              <a:rPr lang="ru-RU" dirty="0"/>
              <a:t> </a:t>
            </a:r>
            <a:r>
              <a:rPr lang="ru-RU" dirty="0" err="1"/>
              <a:t>оған</a:t>
            </a:r>
            <a:r>
              <a:rPr lang="ru-RU" dirty="0"/>
              <a:t> </a:t>
            </a:r>
            <a:r>
              <a:rPr lang="ru-RU" dirty="0" err="1"/>
              <a:t>қатысушылардың</a:t>
            </a:r>
            <a:r>
              <a:rPr lang="ru-RU" dirty="0"/>
              <a:t> </a:t>
            </a:r>
            <a:r>
              <a:rPr lang="ru-RU" dirty="0" err="1"/>
              <a:t>практикалық</a:t>
            </a:r>
            <a:r>
              <a:rPr lang="ru-RU" dirty="0"/>
              <a:t> </a:t>
            </a:r>
            <a:r>
              <a:rPr lang="ru-RU" dirty="0" err="1"/>
              <a:t>әрекеттерінен</a:t>
            </a:r>
            <a:r>
              <a:rPr lang="ru-RU" dirty="0"/>
              <a:t> </a:t>
            </a:r>
            <a:r>
              <a:rPr lang="ru-RU" dirty="0" err="1"/>
              <a:t>көрінеді</a:t>
            </a:r>
            <a:r>
              <a:rPr lang="ru-RU" dirty="0"/>
              <a:t>, ал </a:t>
            </a:r>
            <a:r>
              <a:rPr lang="ru-RU" dirty="0" err="1"/>
              <a:t>педагогикалық</a:t>
            </a:r>
            <a:r>
              <a:rPr lang="ru-RU" dirty="0"/>
              <a:t> </a:t>
            </a:r>
            <a:r>
              <a:rPr lang="ru-RU" dirty="0" err="1"/>
              <a:t>процестегі</a:t>
            </a:r>
            <a:r>
              <a:rPr lang="ru-RU" dirty="0"/>
              <a:t> </a:t>
            </a:r>
            <a:r>
              <a:rPr lang="ru-RU" dirty="0" err="1"/>
              <a:t>мұғалімдер</a:t>
            </a:r>
            <a:r>
              <a:rPr lang="ru-RU" dirty="0"/>
              <a:t> мен </a:t>
            </a:r>
            <a:r>
              <a:rPr lang="ru-RU" dirty="0" err="1"/>
              <a:t>оқушылардың</a:t>
            </a:r>
            <a:r>
              <a:rPr lang="ru-RU" dirty="0"/>
              <a:t> </a:t>
            </a:r>
            <a:r>
              <a:rPr lang="ru-RU" dirty="0" err="1"/>
              <a:t>іс</a:t>
            </a:r>
            <a:r>
              <a:rPr lang="ru-RU" dirty="0"/>
              <a:t>- </a:t>
            </a:r>
            <a:r>
              <a:rPr lang="ru-RU" dirty="0" err="1"/>
              <a:t>әрекеттерін</a:t>
            </a:r>
            <a:r>
              <a:rPr lang="ru-RU" dirty="0"/>
              <a:t> </a:t>
            </a:r>
            <a:r>
              <a:rPr lang="ru-RU" dirty="0" err="1"/>
              <a:t>ұйымдастыру</a:t>
            </a:r>
            <a:r>
              <a:rPr lang="ru-RU" dirty="0"/>
              <a:t> </a:t>
            </a:r>
            <a:r>
              <a:rPr lang="ru-RU" dirty="0" err="1"/>
              <a:t>моделі</a:t>
            </a:r>
            <a:r>
              <a:rPr lang="ru-RU" dirty="0"/>
              <a:t> </a:t>
            </a:r>
            <a:r>
              <a:rPr lang="ru-RU" dirty="0" err="1"/>
              <a:t>ретінде</a:t>
            </a:r>
            <a:r>
              <a:rPr lang="ru-RU" dirty="0"/>
              <a:t> </a:t>
            </a:r>
            <a:r>
              <a:rPr lang="ru-RU" dirty="0" err="1"/>
              <a:t>ұсынылуы</a:t>
            </a:r>
            <a:r>
              <a:rPr lang="ru-RU" dirty="0"/>
              <a:t> </a:t>
            </a:r>
            <a:r>
              <a:rPr lang="ru-RU" dirty="0" err="1"/>
              <a:t>мүмкін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658703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kk-KZ" b="1" dirty="0" smtClean="0"/>
          </a:p>
          <a:p>
            <a:pPr marL="0" indent="0" algn="ctr">
              <a:buNone/>
            </a:pPr>
            <a:endParaRPr lang="kk-KZ" b="1" dirty="0"/>
          </a:p>
          <a:p>
            <a:pPr marL="0" indent="0" algn="ctr">
              <a:buNone/>
            </a:pPr>
            <a:r>
              <a:rPr lang="kk-KZ" b="1" dirty="0" smtClean="0"/>
              <a:t>Назарларыңызға рақмет!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5136799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педагогикалық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үдерістің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адамзат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ық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факторы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Олардың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іс-әрекеттерінің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бөліктерін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мақсат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міндеттер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мазмұны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құрал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форма,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әдістер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тәсілдер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нақтылы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тапсырманың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түрі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маңыздылығы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олардың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оқушыларды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оқытудың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мәнінің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құрамына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кіруінде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Сондықтаңда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үдерістің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бөліктері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ұстаздар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оқушылар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жүйесін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құрайтын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адамдар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олардың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іс-әрекетінің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бөліктері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болды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8900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Педагогикалық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үдерістің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мәнін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терендеу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жан-жақты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түсіну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тек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бөліктер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құрамын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ғана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сонымен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бірге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олардың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әрбірінін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ерекшеліктерін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білу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Педагогикалық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үдеріс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бөліктерінің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ерекшеліктерін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түсіну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нақтылы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оқу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орнындағы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педагогикалық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үдері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сіндегі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солардың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арасындағы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объективті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өмір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сүретін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ішкі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байланыстарын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анықтауға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мүмкіндік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береді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Бөліктердің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ерекшеліктерін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қарастырайық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Отандық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педагогикада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тәрбиенің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мақсаты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жан-жақты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тұлға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дамуындагы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гумандық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бірізділік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идеясы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тұрғысынан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анықталады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15165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мақсаттың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сөз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жоқ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өзінің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құндылығы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бар,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оның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тәрбие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мақсатының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қоғамдық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талабынан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өсіп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түсінуде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(Р.Г. Гурова)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философтар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мақсатты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идеал (идеал —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мақсат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ретінде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қарастырады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Алайда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мақсат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-идеал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іс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әрекеттің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нәтижесінін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өте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оңды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тамаша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моделі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аралық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мақсаттарға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жету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арқылы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қол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жетеді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оларды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мақсат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міндеттер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анықтауға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Басқаша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айтқанда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педагогикалық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үдеріс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сай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мақсат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идеалға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жету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осы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нақтылы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бөлікке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шешуге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көздейтін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кейбір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шартты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сатыларға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бөлумен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6864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Егер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идеал —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мақсатқа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жету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ақыл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— ой,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адамгершілік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еңбек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эстетикалық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тәрбиесін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біртүтас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педагогикалық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үдеріс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міндеттерін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бірден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комплексті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түрде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шешумен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болса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онда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педагогикалық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400" dirty="0">
                <a:latin typeface="Times New Roman" pitchFamily="18" charset="0"/>
                <a:cs typeface="Times New Roman" pitchFamily="18" charset="0"/>
              </a:rPr>
              <a:t>үдері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стің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алынған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бөліктерінің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мақсат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міндеттері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әрине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аумағы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жағынан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көп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кіші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мазмұны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жағынан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нақтылы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мысалы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сабақ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47546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Кейбір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мақсат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-идеал мен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мақсат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міндеттер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арасындағы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айырмашылықтарына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қарамастан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міндеттер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қойылған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мақсат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бағытында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жасалған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ерекше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қадам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белгіленген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нәтиже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алу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істеу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сұрақтарға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жауап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береді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Ұстаз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оқушылармен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бірге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тек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қандай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нәтижелерге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жетудегі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қозғалыс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қайтып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ұйымдастыру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ғана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сонымен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бірге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алда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істелінетін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жұмыстың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(не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істеу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міндеттерін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мұқият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үйілестіру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арқылы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қойылған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мақсатқа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саналы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қозғалысын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қамтамасыз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ету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өте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маңызды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62408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Кейбір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мақсат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-идеал мен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мақсат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міндеттер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арасындағы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айырмашылықтарына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қарамастан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міндеттер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қойылған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мақсат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бағытында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жасалған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ерекше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қадам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белгіленген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нәтиже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алу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істеу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деген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сұрақтарға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жауап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береді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Ұстаз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үшін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оқушылармен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бірге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тек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қандай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нәтижелерге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жетудегі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қозғалыс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қайтып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ұйымдастыру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ғана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сонымен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бірге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алда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істелінетін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жұмыстың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(не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істеу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керек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міндеттерін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мұқият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үйілестіру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арқылы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қойылған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мақсатқа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саналы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қозғалысын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қамтамасыз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ету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өте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маңызды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66494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Әрбір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көрсетілген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қабаттар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ерекшеліктерімен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көзге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түседі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Материалдық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мәдениет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адамзат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жасаған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заттар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жиынтығы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материалдық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құндылқтар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машиналар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саймандар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техника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әртүрлі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міндеттері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бар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объектілер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Бұл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мәдениет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қабатымен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мұра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болмайтын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біліктер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байланысты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адамның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бар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материалдық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құндылықтарды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жаңа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тәжірибеге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енгізуге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және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жананы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жасауға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мүмкіншілігіне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себеп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болады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Рухани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мәдениетті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кейде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оны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интеллектуалды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дейді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адамдарды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айналада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қоршаған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табиғат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пен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әлеуметтік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ортада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ғылымда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өнерде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белгіленеген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белгілі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қабылдау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бейнелеп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көрсету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деңгейін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айтады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95453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1240</Words>
  <Application>Microsoft Office PowerPoint</Application>
  <PresentationFormat>Экран (4:3)</PresentationFormat>
  <Paragraphs>36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5 дәріс. Біртұтас педагогикалық үдеріс теориясы мен практикасы </vt:lpstr>
      <vt:lpstr> Педагогикалық үдерістің компоненттері және құрылымы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дәріс. Біртұтас педагогикалық үдеріс теориясы мен практикасы</dc:title>
  <dc:creator>Admin</dc:creator>
  <cp:lastModifiedBy>Admin</cp:lastModifiedBy>
  <cp:revision>10</cp:revision>
  <dcterms:created xsi:type="dcterms:W3CDTF">2017-10-03T14:02:31Z</dcterms:created>
  <dcterms:modified xsi:type="dcterms:W3CDTF">2017-10-03T16:25:25Z</dcterms:modified>
</cp:coreProperties>
</file>